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33"/>
  </p:notesMasterIdLst>
  <p:sldIdLst>
    <p:sldId id="256" r:id="rId2"/>
    <p:sldId id="305" r:id="rId3"/>
    <p:sldId id="306"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82" r:id="rId80"/>
    <p:sldId id="383" r:id="rId81"/>
    <p:sldId id="384" r:id="rId82"/>
    <p:sldId id="385" r:id="rId83"/>
    <p:sldId id="386" r:id="rId84"/>
    <p:sldId id="387" r:id="rId85"/>
    <p:sldId id="388" r:id="rId86"/>
    <p:sldId id="389" r:id="rId87"/>
    <p:sldId id="390" r:id="rId88"/>
    <p:sldId id="391" r:id="rId89"/>
    <p:sldId id="392" r:id="rId90"/>
    <p:sldId id="393" r:id="rId91"/>
    <p:sldId id="394" r:id="rId92"/>
    <p:sldId id="395" r:id="rId93"/>
    <p:sldId id="396" r:id="rId94"/>
    <p:sldId id="397" r:id="rId95"/>
    <p:sldId id="398" r:id="rId96"/>
    <p:sldId id="399" r:id="rId97"/>
    <p:sldId id="400" r:id="rId98"/>
    <p:sldId id="401" r:id="rId99"/>
    <p:sldId id="402" r:id="rId100"/>
    <p:sldId id="403" r:id="rId101"/>
    <p:sldId id="404" r:id="rId102"/>
    <p:sldId id="405" r:id="rId103"/>
    <p:sldId id="406" r:id="rId104"/>
    <p:sldId id="407" r:id="rId105"/>
    <p:sldId id="408" r:id="rId106"/>
    <p:sldId id="409" r:id="rId107"/>
    <p:sldId id="410" r:id="rId108"/>
    <p:sldId id="411" r:id="rId109"/>
    <p:sldId id="412" r:id="rId110"/>
    <p:sldId id="413" r:id="rId111"/>
    <p:sldId id="414" r:id="rId112"/>
    <p:sldId id="415" r:id="rId113"/>
    <p:sldId id="416" r:id="rId114"/>
    <p:sldId id="417" r:id="rId115"/>
    <p:sldId id="418" r:id="rId116"/>
    <p:sldId id="419" r:id="rId117"/>
    <p:sldId id="420" r:id="rId118"/>
    <p:sldId id="421" r:id="rId119"/>
    <p:sldId id="422" r:id="rId120"/>
    <p:sldId id="423" r:id="rId121"/>
    <p:sldId id="424" r:id="rId122"/>
    <p:sldId id="425" r:id="rId123"/>
    <p:sldId id="426" r:id="rId124"/>
    <p:sldId id="427" r:id="rId125"/>
    <p:sldId id="428" r:id="rId126"/>
    <p:sldId id="429" r:id="rId127"/>
    <p:sldId id="430" r:id="rId128"/>
    <p:sldId id="431" r:id="rId129"/>
    <p:sldId id="432" r:id="rId130"/>
    <p:sldId id="433" r:id="rId131"/>
    <p:sldId id="259" r:id="rId13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F92"/>
    <a:srgbClr val="FEA006"/>
    <a:srgbClr val="FDA007"/>
    <a:srgbClr val="006450"/>
    <a:srgbClr val="028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94424" autoAdjust="0"/>
  </p:normalViewPr>
  <p:slideViewPr>
    <p:cSldViewPr snapToGrid="0">
      <p:cViewPr varScale="1">
        <p:scale>
          <a:sx n="93" d="100"/>
          <a:sy n="93" d="100"/>
        </p:scale>
        <p:origin x="858"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2018/11/7 Wednesday</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extLst>
      <p:ext uri="{BB962C8B-B14F-4D97-AF65-F5344CB8AC3E}">
        <p14:creationId xmlns:p14="http://schemas.microsoft.com/office/powerpoint/2010/main" val="2661104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390893"/>
            <a:ext cx="6858000" cy="1242039"/>
          </a:xfrm>
        </p:spPr>
        <p:txBody>
          <a:bodyPr anchor="b">
            <a:normAutofit/>
          </a:bodyPr>
          <a:lstStyle>
            <a:lvl1pPr algn="ctr">
              <a:defRPr sz="5400" b="0"/>
            </a:lvl1pPr>
          </a:lstStyle>
          <a:p>
            <a:r>
              <a:rPr lang="zh-CN" altLang="en-US" dirty="0"/>
              <a:t>单击此处编辑标题</a:t>
            </a:r>
          </a:p>
        </p:txBody>
      </p:sp>
      <p:sp>
        <p:nvSpPr>
          <p:cNvPr id="3" name="副标题 2"/>
          <p:cNvSpPr>
            <a:spLocks noGrp="1"/>
          </p:cNvSpPr>
          <p:nvPr>
            <p:ph type="subTitle" idx="1"/>
          </p:nvPr>
        </p:nvSpPr>
        <p:spPr>
          <a:xfrm>
            <a:off x="1143000" y="2702001"/>
            <a:ext cx="6858000" cy="1242039"/>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单击此处编辑母版副标题样式</a:t>
            </a:r>
          </a:p>
        </p:txBody>
      </p:sp>
      <p:sp>
        <p:nvSpPr>
          <p:cNvPr id="4" name="日期占位符 3"/>
          <p:cNvSpPr>
            <a:spLocks noGrp="1"/>
          </p:cNvSpPr>
          <p:nvPr>
            <p:ph type="dt" sz="half" idx="10"/>
          </p:nvPr>
        </p:nvSpPr>
        <p:spPr>
          <a:xfrm>
            <a:off x="628650" y="4768096"/>
            <a:ext cx="2057400" cy="273892"/>
          </a:xfrm>
        </p:spPr>
        <p:txBody>
          <a:bodyPr/>
          <a:lstStyle/>
          <a:p>
            <a:fld id="{D997B5FA-0921-464F-AAE1-844C04324D75}" type="datetimeFigureOut">
              <a:rPr lang="zh-CN" altLang="en-US" smtClean="0"/>
              <a:t>2018/11/7 Wednesday</a:t>
            </a:fld>
            <a:endParaRPr lang="zh-CN" altLang="en-US" dirty="0"/>
          </a:p>
        </p:txBody>
      </p:sp>
      <p:sp>
        <p:nvSpPr>
          <p:cNvPr id="5" name="页脚占位符 4"/>
          <p:cNvSpPr>
            <a:spLocks noGrp="1"/>
          </p:cNvSpPr>
          <p:nvPr>
            <p:ph type="ftr" sz="quarter" idx="11"/>
          </p:nvPr>
        </p:nvSpPr>
        <p:spPr>
          <a:xfrm>
            <a:off x="3028950" y="4768096"/>
            <a:ext cx="3086100" cy="273892"/>
          </a:xfrm>
        </p:spPr>
        <p:txBody>
          <a:bodyPr/>
          <a:lstStyle/>
          <a:p>
            <a:endParaRPr lang="zh-CN" altLang="en-US"/>
          </a:p>
        </p:txBody>
      </p:sp>
      <p:sp>
        <p:nvSpPr>
          <p:cNvPr id="6" name="灯片编号占位符 5"/>
          <p:cNvSpPr>
            <a:spLocks noGrp="1"/>
          </p:cNvSpPr>
          <p:nvPr>
            <p:ph type="sldNum" sz="quarter" idx="12"/>
          </p:nvPr>
        </p:nvSpPr>
        <p:spPr>
          <a:xfrm>
            <a:off x="6467475" y="4787146"/>
            <a:ext cx="2057400" cy="273892"/>
          </a:xfr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2018/11/7 Wednesday</a:t>
            </a:fld>
            <a:endParaRPr lang="zh-CN" altLang="en-US"/>
          </a:p>
        </p:txBody>
      </p:sp>
      <p:sp>
        <p:nvSpPr>
          <p:cNvPr id="4" name="页脚占位符 3"/>
          <p:cNvSpPr>
            <a:spLocks noGrp="1"/>
          </p:cNvSpPr>
          <p:nvPr>
            <p:ph type="ftr" sz="quarter" idx="11"/>
          </p:nvPr>
        </p:nvSpPr>
        <p:spPr>
          <a:xfrm>
            <a:off x="3028950" y="4768096"/>
            <a:ext cx="3086100" cy="273892"/>
          </a:xfrm>
        </p:spPr>
        <p:txBody>
          <a:bodyPr/>
          <a:lstStyle/>
          <a:p>
            <a:endParaRPr lang="zh-CN" altLang="en-US"/>
          </a:p>
        </p:txBody>
      </p:sp>
      <p:sp>
        <p:nvSpPr>
          <p:cNvPr id="5" name="灯片编号占位符 4"/>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28650" y="413730"/>
            <a:ext cx="7886700" cy="416995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92"/>
            <a:ext cx="7886700" cy="994346"/>
          </a:xfrm>
        </p:spPr>
        <p:txBody>
          <a:bodyPr anchor="ctr" anchorCtr="0"/>
          <a:lstStyle/>
          <a:p>
            <a:r>
              <a:rPr lang="zh-CN" altLang="en-US" dirty="0"/>
              <a:t>单击此处编辑母版标题样式</a:t>
            </a:r>
          </a:p>
        </p:txBody>
      </p:sp>
      <p:sp>
        <p:nvSpPr>
          <p:cNvPr id="3" name="内容占位符 2"/>
          <p:cNvSpPr>
            <a:spLocks noGrp="1"/>
          </p:cNvSpPr>
          <p:nvPr>
            <p:ph idx="1"/>
          </p:nvPr>
        </p:nvSpPr>
        <p:spPr>
          <a:xfrm>
            <a:off x="628650" y="1378983"/>
            <a:ext cx="7886700" cy="3264074"/>
          </a:xfrm>
        </p:spPr>
        <p:txBody>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2018/11/7 Wednesday</a:t>
            </a:fld>
            <a:endParaRPr lang="zh-CN" altLang="en-US" dirty="0"/>
          </a:p>
        </p:txBody>
      </p:sp>
      <p:sp>
        <p:nvSpPr>
          <p:cNvPr id="5" name="页脚占位符 4"/>
          <p:cNvSpPr>
            <a:spLocks noGrp="1"/>
          </p:cNvSpPr>
          <p:nvPr>
            <p:ph type="ftr" sz="quarter" idx="11"/>
          </p:nvPr>
        </p:nvSpPr>
        <p:spPr>
          <a:xfrm>
            <a:off x="3028950" y="4768096"/>
            <a:ext cx="3086100" cy="273892"/>
          </a:xfrm>
        </p:spPr>
        <p:txBody>
          <a:bodyPr/>
          <a:lstStyle/>
          <a:p>
            <a:endParaRPr lang="zh-CN" altLang="en-US" dirty="0"/>
          </a:p>
        </p:txBody>
      </p:sp>
      <p:sp>
        <p:nvSpPr>
          <p:cNvPr id="6" name="灯片编号占位符 5"/>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8096"/>
            <a:ext cx="2057400" cy="273892"/>
          </a:xfrm>
        </p:spPr>
        <p:txBody>
          <a:bodyPr/>
          <a:lstStyle/>
          <a:p>
            <a:fld id="{20DD7636-5BE1-44BC-BB5F-15739D9E18E1}" type="datetimeFigureOut">
              <a:rPr lang="zh-CN" altLang="en-US" smtClean="0"/>
              <a:t>2018/11/7 Wednesday</a:t>
            </a:fld>
            <a:endParaRPr lang="zh-CN" altLang="en-US"/>
          </a:p>
        </p:txBody>
      </p:sp>
      <p:sp>
        <p:nvSpPr>
          <p:cNvPr id="3" name="页脚占位符 2"/>
          <p:cNvSpPr>
            <a:spLocks noGrp="1"/>
          </p:cNvSpPr>
          <p:nvPr>
            <p:ph type="ftr" sz="quarter" idx="11"/>
          </p:nvPr>
        </p:nvSpPr>
        <p:spPr>
          <a:xfrm>
            <a:off x="3028950" y="4768096"/>
            <a:ext cx="3086100" cy="273892"/>
          </a:xfrm>
        </p:spPr>
        <p:txBody>
          <a:bodyPr/>
          <a:lstStyle/>
          <a:p>
            <a:endParaRPr lang="zh-CN" altLang="en-US"/>
          </a:p>
        </p:txBody>
      </p:sp>
      <p:sp>
        <p:nvSpPr>
          <p:cNvPr id="4" name="灯片编号占位符 3"/>
          <p:cNvSpPr>
            <a:spLocks noGrp="1"/>
          </p:cNvSpPr>
          <p:nvPr>
            <p:ph type="sldNum" sz="quarter" idx="12"/>
          </p:nvPr>
        </p:nvSpPr>
        <p:spPr>
          <a:xfrm>
            <a:off x="6467475" y="4787146"/>
            <a:ext cx="2057400" cy="273892"/>
          </a:xfrm>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628650" y="1640869"/>
            <a:ext cx="7886700" cy="1862662"/>
          </a:xfrm>
        </p:spPr>
        <p:txBody>
          <a:bodyPr>
            <a:normAutofit/>
          </a:bodyPr>
          <a:lstStyle>
            <a:lvl1pPr algn="ctr">
              <a:defRPr sz="45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92"/>
            <a:ext cx="7886700" cy="994346"/>
          </a:xfrm>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369458"/>
            <a:ext cx="3886200" cy="326407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369458"/>
            <a:ext cx="3886200" cy="326407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2018/11/7 Wednesday</a:t>
            </a:fld>
            <a:endParaRPr lang="zh-CN" altLang="en-US"/>
          </a:p>
        </p:txBody>
      </p:sp>
      <p:sp>
        <p:nvSpPr>
          <p:cNvPr id="6" name="页脚占位符 5"/>
          <p:cNvSpPr>
            <a:spLocks noGrp="1"/>
          </p:cNvSpPr>
          <p:nvPr>
            <p:ph type="ftr" sz="quarter" idx="11"/>
          </p:nvPr>
        </p:nvSpPr>
        <p:spPr>
          <a:xfrm>
            <a:off x="3028950" y="4768096"/>
            <a:ext cx="3086100" cy="273892"/>
          </a:xfrm>
        </p:spPr>
        <p:txBody>
          <a:bodyPr/>
          <a:lstStyle/>
          <a:p>
            <a:endParaRPr lang="zh-CN" altLang="en-US"/>
          </a:p>
        </p:txBody>
      </p:sp>
      <p:sp>
        <p:nvSpPr>
          <p:cNvPr id="7" name="灯片编号占位符 6"/>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1" y="1308950"/>
            <a:ext cx="3868340"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629841" y="1962050"/>
            <a:ext cx="3868340" cy="268100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308950"/>
            <a:ext cx="3887391"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p>
        </p:txBody>
      </p:sp>
      <p:sp>
        <p:nvSpPr>
          <p:cNvPr id="6" name="内容占位符 5"/>
          <p:cNvSpPr>
            <a:spLocks noGrp="1"/>
          </p:cNvSpPr>
          <p:nvPr>
            <p:ph sz="quarter" idx="4"/>
          </p:nvPr>
        </p:nvSpPr>
        <p:spPr>
          <a:xfrm>
            <a:off x="4629150" y="1962050"/>
            <a:ext cx="3887391" cy="268100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2018/11/7 Wednesday</a:t>
            </a:fld>
            <a:endParaRPr lang="zh-CN" altLang="en-US"/>
          </a:p>
        </p:txBody>
      </p:sp>
      <p:sp>
        <p:nvSpPr>
          <p:cNvPr id="8" name="页脚占位符 7"/>
          <p:cNvSpPr>
            <a:spLocks noGrp="1"/>
          </p:cNvSpPr>
          <p:nvPr>
            <p:ph type="ftr" sz="quarter" idx="11"/>
          </p:nvPr>
        </p:nvSpPr>
        <p:spPr>
          <a:xfrm>
            <a:off x="3028950" y="4768096"/>
            <a:ext cx="3086100" cy="273892"/>
          </a:xfrm>
        </p:spPr>
        <p:txBody>
          <a:bodyPr/>
          <a:lstStyle/>
          <a:p>
            <a:endParaRPr lang="zh-CN" altLang="en-US"/>
          </a:p>
        </p:txBody>
      </p:sp>
      <p:sp>
        <p:nvSpPr>
          <p:cNvPr id="9" name="灯片编号占位符 8"/>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1619533"/>
            <a:ext cx="4286250" cy="1037019"/>
          </a:xfrm>
        </p:spPr>
        <p:txBody>
          <a:bodyPr anchor="b" anchorCtr="0">
            <a:normAutofit/>
          </a:bodyPr>
          <a:lstStyle>
            <a:lvl1pPr algn="ctr">
              <a:defRPr sz="6000" b="0">
                <a:solidFill>
                  <a:schemeClr val="tx1"/>
                </a:solidFill>
              </a:defRPr>
            </a:lvl1pPr>
          </a:lstStyle>
          <a:p>
            <a:r>
              <a:rPr lang="zh-CN" altLang="en-US" dirty="0"/>
              <a:t>编辑标题</a:t>
            </a:r>
          </a:p>
        </p:txBody>
      </p:sp>
      <p:sp>
        <p:nvSpPr>
          <p:cNvPr id="3" name="日期占位符 2"/>
          <p:cNvSpPr>
            <a:spLocks noGrp="1"/>
          </p:cNvSpPr>
          <p:nvPr>
            <p:ph type="dt" sz="half" idx="10"/>
          </p:nvPr>
        </p:nvSpPr>
        <p:spPr>
          <a:xfrm>
            <a:off x="628650" y="4768096"/>
            <a:ext cx="2057400" cy="273892"/>
          </a:xfrm>
        </p:spPr>
        <p:txBody>
          <a:bodyPr/>
          <a:lstStyle/>
          <a:p>
            <a:fld id="{20DD7636-5BE1-44BC-BB5F-15739D9E18E1}" type="datetimeFigureOut">
              <a:rPr lang="zh-CN" altLang="en-US" smtClean="0"/>
              <a:t>2018/11/7 Wednesday</a:t>
            </a:fld>
            <a:endParaRPr lang="zh-CN" altLang="en-US"/>
          </a:p>
        </p:txBody>
      </p:sp>
      <p:sp>
        <p:nvSpPr>
          <p:cNvPr id="4" name="页脚占位符 3"/>
          <p:cNvSpPr>
            <a:spLocks noGrp="1"/>
          </p:cNvSpPr>
          <p:nvPr>
            <p:ph type="ftr" sz="quarter" idx="11"/>
          </p:nvPr>
        </p:nvSpPr>
        <p:spPr>
          <a:xfrm>
            <a:off x="3028950" y="4768096"/>
            <a:ext cx="3086100" cy="273892"/>
          </a:xfrm>
        </p:spPr>
        <p:txBody>
          <a:bodyPr/>
          <a:lstStyle/>
          <a:p>
            <a:endParaRPr lang="zh-CN" altLang="en-US"/>
          </a:p>
        </p:txBody>
      </p:sp>
      <p:sp>
        <p:nvSpPr>
          <p:cNvPr id="5" name="灯片编号占位符 4"/>
          <p:cNvSpPr>
            <a:spLocks noGrp="1"/>
          </p:cNvSpPr>
          <p:nvPr>
            <p:ph type="sldNum" sz="quarter" idx="12"/>
          </p:nvPr>
        </p:nvSpPr>
        <p:spPr>
          <a:xfrm>
            <a:off x="6467475" y="4787146"/>
            <a:ext cx="2057400" cy="273892"/>
          </a:xfrm>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2428875" y="2800391"/>
            <a:ext cx="4286250" cy="889608"/>
          </a:xfrm>
        </p:spPr>
        <p:txBody>
          <a:bodyPr>
            <a:normAutofit/>
          </a:bodyPr>
          <a:lstStyle>
            <a:lvl1pPr marL="0" indent="0" algn="ctr">
              <a:buNone/>
              <a:defRPr sz="24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2018/11/7 Wednesday</a:t>
            </a:fld>
            <a:endParaRPr lang="zh-CN" altLang="en-US"/>
          </a:p>
        </p:txBody>
      </p:sp>
      <p:sp>
        <p:nvSpPr>
          <p:cNvPr id="3" name="页脚占位符 2"/>
          <p:cNvSpPr>
            <a:spLocks noGrp="1"/>
          </p:cNvSpPr>
          <p:nvPr>
            <p:ph type="ftr" sz="quarter" idx="11"/>
          </p:nvPr>
        </p:nvSpPr>
        <p:spPr>
          <a:xfrm>
            <a:off x="3028950" y="4768096"/>
            <a:ext cx="3086100" cy="273892"/>
          </a:xfrm>
        </p:spPr>
        <p:txBody>
          <a:bodyPr/>
          <a:lstStyle/>
          <a:p>
            <a:endParaRPr lang="zh-CN" altLang="en-US"/>
          </a:p>
        </p:txBody>
      </p:sp>
      <p:sp>
        <p:nvSpPr>
          <p:cNvPr id="4" name="灯片编号占位符 3"/>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535348"/>
            <a:ext cx="3511241" cy="1071308"/>
          </a:xfrm>
        </p:spPr>
        <p:txBody>
          <a:bodyPr anchor="t" anchorCtr="0">
            <a:normAutofit/>
          </a:bodyPr>
          <a:lstStyle>
            <a:lvl1pPr>
              <a:defRPr sz="2700"/>
            </a:lvl1pPr>
          </a:lstStyle>
          <a:p>
            <a:r>
              <a:rPr lang="zh-CN" altLang="en-US" dirty="0"/>
              <a:t>单击此处编辑标题</a:t>
            </a:r>
          </a:p>
        </p:txBody>
      </p:sp>
      <p:sp>
        <p:nvSpPr>
          <p:cNvPr id="3" name="图片占位符 2"/>
          <p:cNvSpPr>
            <a:spLocks noGrp="1" noChangeAspect="1"/>
          </p:cNvSpPr>
          <p:nvPr>
            <p:ph type="pic" idx="1"/>
          </p:nvPr>
        </p:nvSpPr>
        <p:spPr>
          <a:xfrm>
            <a:off x="4231888" y="535348"/>
            <a:ext cx="4283912" cy="405340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dirty="0"/>
          </a:p>
        </p:txBody>
      </p:sp>
      <p:sp>
        <p:nvSpPr>
          <p:cNvPr id="4" name="文本占位符 3"/>
          <p:cNvSpPr>
            <a:spLocks noGrp="1"/>
          </p:cNvSpPr>
          <p:nvPr>
            <p:ph type="body" sz="half" idx="2"/>
          </p:nvPr>
        </p:nvSpPr>
        <p:spPr>
          <a:xfrm>
            <a:off x="628650" y="1735708"/>
            <a:ext cx="3511241" cy="2859191"/>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dirty="0"/>
              <a:t>单击此处编辑母版文本样式</a:t>
            </a:r>
          </a:p>
        </p:txBody>
      </p:sp>
      <p:sp>
        <p:nvSpPr>
          <p:cNvPr id="5" name="日期占位符 4"/>
          <p:cNvSpPr>
            <a:spLocks noGrp="1"/>
          </p:cNvSpPr>
          <p:nvPr>
            <p:ph type="dt" sz="half" idx="10"/>
          </p:nvPr>
        </p:nvSpPr>
        <p:spPr>
          <a:xfrm>
            <a:off x="628650" y="4768096"/>
            <a:ext cx="2057400" cy="273892"/>
          </a:xfrm>
        </p:spPr>
        <p:txBody>
          <a:bodyPr/>
          <a:lstStyle/>
          <a:p>
            <a:fld id="{9EFD9D74-47D9-4702-A33C-335B63B48DBF}" type="datetimeFigureOut">
              <a:rPr lang="zh-CN" altLang="en-US" smtClean="0"/>
              <a:t>2018/11/7 Wednesday</a:t>
            </a:fld>
            <a:endParaRPr lang="zh-CN" altLang="en-US" dirty="0"/>
          </a:p>
        </p:txBody>
      </p:sp>
      <p:sp>
        <p:nvSpPr>
          <p:cNvPr id="6" name="页脚占位符 5"/>
          <p:cNvSpPr>
            <a:spLocks noGrp="1"/>
          </p:cNvSpPr>
          <p:nvPr>
            <p:ph type="ftr" sz="quarter" idx="11"/>
          </p:nvPr>
        </p:nvSpPr>
        <p:spPr>
          <a:xfrm>
            <a:off x="3028950" y="4768096"/>
            <a:ext cx="3086100" cy="273892"/>
          </a:xfrm>
        </p:spPr>
        <p:txBody>
          <a:bodyPr/>
          <a:lstStyle/>
          <a:p>
            <a:endParaRPr lang="zh-CN" altLang="en-US" dirty="0"/>
          </a:p>
        </p:txBody>
      </p:sp>
      <p:sp>
        <p:nvSpPr>
          <p:cNvPr id="7" name="灯片编号占位符 6"/>
          <p:cNvSpPr>
            <a:spLocks noGrp="1"/>
          </p:cNvSpPr>
          <p:nvPr>
            <p:ph type="sldNum" sz="quarter" idx="12"/>
          </p:nvPr>
        </p:nvSpPr>
        <p:spPr>
          <a:xfrm>
            <a:off x="6467475" y="4787146"/>
            <a:ext cx="2057400" cy="273892"/>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273892"/>
            <a:ext cx="681676" cy="4359641"/>
          </a:xfrm>
        </p:spPr>
        <p:txBody>
          <a:bodyPr vert="eaVert">
            <a:normAutofit/>
          </a:bodyPr>
          <a:lstStyle>
            <a:lvl1pPr>
              <a:defRPr sz="3300"/>
            </a:lvl1pPr>
          </a:lstStyle>
          <a:p>
            <a:r>
              <a:rPr lang="zh-CN" altLang="en-US" dirty="0"/>
              <a:t>单击此处编辑标题</a:t>
            </a:r>
          </a:p>
        </p:txBody>
      </p:sp>
      <p:sp>
        <p:nvSpPr>
          <p:cNvPr id="3" name="竖排文字占位符 2"/>
          <p:cNvSpPr>
            <a:spLocks noGrp="1"/>
          </p:cNvSpPr>
          <p:nvPr>
            <p:ph type="body" orient="vert" idx="1"/>
          </p:nvPr>
        </p:nvSpPr>
        <p:spPr>
          <a:xfrm>
            <a:off x="628649" y="273892"/>
            <a:ext cx="7084832" cy="4359641"/>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2018/11/7 Wednesday</a:t>
            </a:fld>
            <a:endParaRPr lang="zh-CN" altLang="en-US"/>
          </a:p>
        </p:txBody>
      </p:sp>
      <p:sp>
        <p:nvSpPr>
          <p:cNvPr id="5" name="页脚占位符 4"/>
          <p:cNvSpPr>
            <a:spLocks noGrp="1"/>
          </p:cNvSpPr>
          <p:nvPr>
            <p:ph type="ftr" sz="quarter" idx="11"/>
          </p:nvPr>
        </p:nvSpPr>
        <p:spPr>
          <a:xfrm>
            <a:off x="3028950" y="4768096"/>
            <a:ext cx="3086100" cy="273892"/>
          </a:xfrm>
        </p:spPr>
        <p:txBody>
          <a:bodyPr/>
          <a:lstStyle/>
          <a:p>
            <a:endParaRPr lang="zh-CN" altLang="en-US"/>
          </a:p>
        </p:txBody>
      </p:sp>
      <p:sp>
        <p:nvSpPr>
          <p:cNvPr id="6" name="灯片编号占位符 5"/>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www.jd.com/writer/Carrano,F.M._1.html" TargetMode="External"/><Relationship Id="rId7" Type="http://schemas.openxmlformats.org/officeDocument/2006/relationships/image" Target="../media/image114.png"/><Relationship Id="rId2" Type="http://schemas.openxmlformats.org/officeDocument/2006/relationships/hyperlink" Target="http://www.jd.com/writer/%E5%8D%A1%E6%8B%89%E7%BD%97_1.html" TargetMode="External"/><Relationship Id="rId1" Type="http://schemas.openxmlformats.org/officeDocument/2006/relationships/slideLayout" Target="../slideLayouts/slideLayout2.xml"/><Relationship Id="rId6" Type="http://schemas.openxmlformats.org/officeDocument/2006/relationships/hyperlink" Target="http://www.jd.com/writer/%E7%A8%8B%E6%9D%B0_1.html" TargetMode="External"/><Relationship Id="rId5" Type="http://schemas.openxmlformats.org/officeDocument/2006/relationships/image" Target="../media/image113.png"/><Relationship Id="rId4" Type="http://schemas.openxmlformats.org/officeDocument/2006/relationships/hyperlink" Target="http://www.jd.com/writer/%E9%87%91%E5%90%8D_1.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Rectangle 2"/>
          <p:cNvSpPr>
            <a:spLocks noGrp="1" noChangeArrowheads="1"/>
          </p:cNvSpPr>
          <p:nvPr>
            <p:ph type="ctrTitle" idx="4294967295"/>
          </p:nvPr>
        </p:nvSpPr>
        <p:spPr>
          <a:xfrm>
            <a:off x="3555010" y="1086013"/>
            <a:ext cx="4334122" cy="1540456"/>
          </a:xfrm>
          <a:prstGeom prst="rect">
            <a:avLst/>
          </a:prstGeom>
        </p:spPr>
        <p:txBody>
          <a:bodyPr>
            <a:noAutofit/>
          </a:bodyPr>
          <a:lstStyle/>
          <a:p>
            <a:pPr algn="ctr"/>
            <a:r>
              <a:rPr lang="zh-CN" altLang="en-US" sz="6000" b="1" smtClean="0">
                <a:solidFill>
                  <a:srgbClr val="FEA006"/>
                </a:solidFill>
                <a:effectLst>
                  <a:outerShdw blurRad="38100" dist="38100" dir="2700000" algn="tl">
                    <a:srgbClr val="000000">
                      <a:alpha val="43137"/>
                    </a:srgbClr>
                  </a:outerShdw>
                </a:effectLst>
                <a:latin typeface="楷体" pitchFamily="49" charset="-122"/>
                <a:ea typeface="楷体" pitchFamily="49" charset="-122"/>
              </a:rPr>
              <a:t>附录：</a:t>
            </a:r>
            <a:r>
              <a:rPr lang="en-US" altLang="zh-CN" sz="6000" b="1" smtClean="0">
                <a:solidFill>
                  <a:srgbClr val="FEA006"/>
                </a:solidFill>
                <a:effectLst>
                  <a:outerShdw blurRad="38100" dist="38100" dir="2700000" algn="tl">
                    <a:srgbClr val="000000">
                      <a:alpha val="43137"/>
                    </a:srgbClr>
                  </a:outerShdw>
                </a:effectLst>
                <a:latin typeface="楷体" pitchFamily="49" charset="-122"/>
                <a:ea typeface="楷体" pitchFamily="49" charset="-122"/>
              </a:rPr>
              <a:t/>
            </a:r>
            <a:br>
              <a:rPr lang="en-US" altLang="zh-CN" sz="6000" b="1" smtClean="0">
                <a:solidFill>
                  <a:srgbClr val="FEA006"/>
                </a:solidFill>
                <a:effectLst>
                  <a:outerShdw blurRad="38100" dist="38100" dir="2700000" algn="tl">
                    <a:srgbClr val="000000">
                      <a:alpha val="43137"/>
                    </a:srgbClr>
                  </a:outerShdw>
                </a:effectLst>
                <a:latin typeface="楷体" pitchFamily="49" charset="-122"/>
                <a:ea typeface="楷体" pitchFamily="49" charset="-122"/>
              </a:rPr>
            </a:br>
            <a:r>
              <a:rPr lang="zh-CN" altLang="en-US" sz="6000" b="1" smtClean="0">
                <a:solidFill>
                  <a:srgbClr val="FEA006"/>
                </a:solidFill>
                <a:effectLst>
                  <a:outerShdw blurRad="38100" dist="38100" dir="2700000" algn="tl">
                    <a:srgbClr val="000000">
                      <a:alpha val="43137"/>
                    </a:srgbClr>
                  </a:outerShdw>
                </a:effectLst>
                <a:latin typeface="楷体" pitchFamily="49" charset="-122"/>
                <a:ea typeface="楷体" pitchFamily="49" charset="-122"/>
              </a:rPr>
              <a:t>排序算法</a:t>
            </a:r>
            <a:r>
              <a:rPr lang="en-US" altLang="zh-CN" sz="6000" b="1" smtClean="0">
                <a:solidFill>
                  <a:srgbClr val="FEA006"/>
                </a:solidFill>
                <a:effectLst>
                  <a:outerShdw blurRad="38100" dist="38100" dir="2700000" algn="tl">
                    <a:srgbClr val="000000">
                      <a:alpha val="43137"/>
                    </a:srgbClr>
                  </a:outerShdw>
                </a:effectLst>
                <a:latin typeface="楷体" pitchFamily="49" charset="-122"/>
                <a:ea typeface="楷体" pitchFamily="49" charset="-122"/>
              </a:rPr>
              <a:t/>
            </a:r>
            <a:br>
              <a:rPr lang="en-US" altLang="zh-CN" sz="6000" b="1" smtClean="0">
                <a:solidFill>
                  <a:srgbClr val="FEA006"/>
                </a:solidFill>
                <a:effectLst>
                  <a:outerShdw blurRad="38100" dist="38100" dir="2700000" algn="tl">
                    <a:srgbClr val="000000">
                      <a:alpha val="43137"/>
                    </a:srgbClr>
                  </a:outerShdw>
                </a:effectLst>
                <a:latin typeface="楷体" pitchFamily="49" charset="-122"/>
                <a:ea typeface="楷体" pitchFamily="49" charset="-122"/>
              </a:rPr>
            </a:br>
            <a:endParaRPr lang="zh-CN" altLang="zh-CN" sz="6000" b="1" dirty="0" smtClean="0">
              <a:solidFill>
                <a:srgbClr val="FEA006"/>
              </a:solidFill>
              <a:effectLst>
                <a:outerShdw blurRad="38100" dist="38100" dir="2700000" algn="tl">
                  <a:srgbClr val="000000">
                    <a:alpha val="43137"/>
                  </a:srgbClr>
                </a:outerShdw>
              </a:effectLst>
              <a:latin typeface="楷体" pitchFamily="49" charset="-122"/>
              <a:ea typeface="楷体" pitchFamily="49" charset="-122"/>
            </a:endParaRPr>
          </a:p>
        </p:txBody>
      </p:sp>
      <p:sp>
        <p:nvSpPr>
          <p:cNvPr id="5" name="TextBox 3"/>
          <p:cNvSpPr txBox="1"/>
          <p:nvPr/>
        </p:nvSpPr>
        <p:spPr>
          <a:xfrm>
            <a:off x="2886458" y="4374059"/>
            <a:ext cx="5223753" cy="769441"/>
          </a:xfrm>
          <a:prstGeom prst="rect">
            <a:avLst/>
          </a:prstGeom>
          <a:noFill/>
        </p:spPr>
        <p:txBody>
          <a:bodyPr wrap="square" rtlCol="0">
            <a:spAutoFit/>
          </a:bodyPr>
          <a:lstStyle/>
          <a:p>
            <a:pPr algn="r"/>
            <a:r>
              <a:rPr lang="zh-CN" altLang="en-US" sz="2400" b="1" dirty="0" smtClean="0">
                <a:solidFill>
                  <a:srgbClr val="00AF92"/>
                </a:solidFill>
                <a:latin typeface="楷体" pitchFamily="49" charset="-122"/>
                <a:ea typeface="楷体" pitchFamily="49" charset="-122"/>
              </a:rPr>
              <a:t>讲师：宋红康   </a:t>
            </a:r>
            <a:endParaRPr lang="en-US" altLang="zh-CN" sz="2400" b="1" dirty="0" smtClean="0">
              <a:solidFill>
                <a:srgbClr val="00AF92"/>
              </a:solidFill>
              <a:latin typeface="楷体" pitchFamily="49" charset="-122"/>
              <a:ea typeface="楷体" pitchFamily="49" charset="-122"/>
            </a:endParaRPr>
          </a:p>
          <a:p>
            <a:pPr algn="r"/>
            <a:r>
              <a:rPr lang="zh-CN" altLang="en-US" sz="2000" b="1" dirty="0" smtClean="0">
                <a:solidFill>
                  <a:srgbClr val="00AF92"/>
                </a:solidFill>
                <a:latin typeface="楷体" pitchFamily="49" charset="-122"/>
                <a:ea typeface="楷体" pitchFamily="49" charset="-122"/>
              </a:rPr>
              <a:t>新浪微博：</a:t>
            </a:r>
            <a:r>
              <a:rPr lang="zh-CN" altLang="en-US" sz="2000" b="1" dirty="0">
                <a:solidFill>
                  <a:srgbClr val="00AF92"/>
                </a:solidFill>
                <a:latin typeface="楷体" pitchFamily="49" charset="-122"/>
                <a:ea typeface="楷体" pitchFamily="49" charset="-122"/>
              </a:rPr>
              <a:t>尚</a:t>
            </a:r>
            <a:r>
              <a:rPr lang="zh-CN" altLang="en-US" sz="2000" b="1" dirty="0" smtClean="0">
                <a:solidFill>
                  <a:srgbClr val="00AF92"/>
                </a:solidFill>
                <a:latin typeface="楷体" pitchFamily="49" charset="-122"/>
                <a:ea typeface="楷体" pitchFamily="49" charset="-122"/>
              </a:rPr>
              <a:t>硅谷</a:t>
            </a:r>
            <a:r>
              <a:rPr lang="en-US" altLang="zh-CN" sz="2000" b="1" dirty="0" smtClean="0">
                <a:solidFill>
                  <a:srgbClr val="00AF92"/>
                </a:solidFill>
                <a:latin typeface="楷体" pitchFamily="49" charset="-122"/>
                <a:ea typeface="楷体" pitchFamily="49" charset="-122"/>
              </a:rPr>
              <a:t>-</a:t>
            </a:r>
            <a:r>
              <a:rPr lang="zh-CN" altLang="en-US" sz="2000" b="1" dirty="0" smtClean="0">
                <a:solidFill>
                  <a:srgbClr val="00AF92"/>
                </a:solidFill>
                <a:latin typeface="楷体" pitchFamily="49" charset="-122"/>
                <a:ea typeface="楷体" pitchFamily="49" charset="-122"/>
              </a:rPr>
              <a:t>宋红康</a:t>
            </a:r>
            <a:endParaRPr lang="zh-CN" altLang="en-US" sz="2000" b="1" dirty="0">
              <a:solidFill>
                <a:srgbClr val="00AF92"/>
              </a:solidFill>
              <a:latin typeface="楷体" pitchFamily="49" charset="-122"/>
              <a:ea typeface="楷体" pitchFamily="49" charset="-122"/>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0157" y="1306749"/>
            <a:ext cx="7048072" cy="2931572"/>
          </a:xfrm>
          <a:prstGeom prst="rect">
            <a:avLst/>
          </a:prstGeom>
          <a:noFill/>
        </p:spPr>
        <p:txBody>
          <a:bodyPr wrap="square" rtlCol="0">
            <a:spAutoFit/>
          </a:bodyPr>
          <a:lstStyle/>
          <a:p>
            <a:pPr>
              <a:lnSpc>
                <a:spcPct val="150000"/>
              </a:lnSpc>
            </a:pPr>
            <a:r>
              <a:rPr lang="zh-CN" altLang="en-US" b="1" dirty="0">
                <a:ea typeface="宋体" panose="02010600030101010101" pitchFamily="2" charset="-122"/>
              </a:rPr>
              <a:t>算法的时间效率：</a:t>
            </a:r>
            <a:r>
              <a:rPr lang="zh-CN" altLang="en-US" dirty="0">
                <a:ea typeface="宋体" panose="02010600030101010101" pitchFamily="2" charset="-122"/>
              </a:rPr>
              <a:t>无论初始状态如何，在第</a:t>
            </a:r>
            <a:r>
              <a:rPr lang="en-US" altLang="zh-CN" dirty="0" err="1">
                <a:ea typeface="宋体" panose="02010600030101010101" pitchFamily="2" charset="-122"/>
              </a:rPr>
              <a:t>i</a:t>
            </a:r>
            <a:r>
              <a:rPr lang="zh-CN" altLang="en-US" dirty="0">
                <a:ea typeface="宋体" panose="02010600030101010101" pitchFamily="2" charset="-122"/>
              </a:rPr>
              <a:t>趟排序中选择最小关键码的元素，需做</a:t>
            </a:r>
            <a:r>
              <a:rPr lang="en-US" altLang="zh-CN" dirty="0">
                <a:ea typeface="宋体" panose="02010600030101010101" pitchFamily="2" charset="-122"/>
              </a:rPr>
              <a:t>n-</a:t>
            </a:r>
            <a:r>
              <a:rPr lang="en-US" altLang="zh-CN" dirty="0" err="1">
                <a:ea typeface="宋体" panose="02010600030101010101" pitchFamily="2" charset="-122"/>
              </a:rPr>
              <a:t>i</a:t>
            </a:r>
            <a:r>
              <a:rPr lang="zh-CN" altLang="en-US" dirty="0">
                <a:ea typeface="宋体" panose="02010600030101010101" pitchFamily="2" charset="-122"/>
              </a:rPr>
              <a:t>次比较，因此总的比较次数为：</a:t>
            </a:r>
            <a:endParaRPr lang="en-US" altLang="zh-CN" dirty="0">
              <a:ea typeface="宋体" panose="02010600030101010101" pitchFamily="2" charset="-122"/>
            </a:endParaRPr>
          </a:p>
          <a:p>
            <a:pPr>
              <a:lnSpc>
                <a:spcPct val="150000"/>
              </a:lnSpc>
              <a:spcBef>
                <a:spcPts val="900"/>
              </a:spcBef>
            </a:pPr>
            <a:endParaRPr lang="en-US" altLang="zh-CN" b="1" smtClean="0">
              <a:ea typeface="宋体" panose="02010600030101010101" pitchFamily="2" charset="-122"/>
            </a:endParaRPr>
          </a:p>
          <a:p>
            <a:pPr>
              <a:lnSpc>
                <a:spcPct val="150000"/>
              </a:lnSpc>
              <a:spcBef>
                <a:spcPts val="900"/>
              </a:spcBef>
            </a:pPr>
            <a:r>
              <a:rPr lang="zh-CN" altLang="en-US" b="1" smtClean="0">
                <a:ea typeface="宋体" panose="02010600030101010101" pitchFamily="2" charset="-122"/>
              </a:rPr>
              <a:t>算法</a:t>
            </a:r>
            <a:r>
              <a:rPr lang="zh-CN" altLang="en-US" b="1" dirty="0">
                <a:ea typeface="宋体" panose="02010600030101010101" pitchFamily="2" charset="-122"/>
              </a:rPr>
              <a:t>的空间效率：</a:t>
            </a:r>
            <a:r>
              <a:rPr lang="zh-CN" altLang="en-US" dirty="0">
                <a:ea typeface="宋体" panose="02010600030101010101" pitchFamily="2" charset="-122"/>
              </a:rPr>
              <a:t>空间效率很高，只需要一个附加程序单元用于交换，其空间效率为</a:t>
            </a:r>
            <a:endParaRPr lang="en-US" altLang="zh-CN" dirty="0">
              <a:ea typeface="宋体" panose="02010600030101010101" pitchFamily="2" charset="-122"/>
            </a:endParaRPr>
          </a:p>
          <a:p>
            <a:pPr>
              <a:lnSpc>
                <a:spcPct val="150000"/>
              </a:lnSpc>
              <a:spcBef>
                <a:spcPts val="900"/>
              </a:spcBef>
            </a:pPr>
            <a:r>
              <a:rPr lang="zh-CN" altLang="en-US" b="1" dirty="0">
                <a:ea typeface="宋体" panose="02010600030101010101" pitchFamily="2" charset="-122"/>
              </a:rPr>
              <a:t>算法的稳定性：不稳定</a:t>
            </a:r>
            <a:endParaRPr lang="zh-CN" altLang="en-US" b="1" dirty="0">
              <a:ea typeface="宋体" panose="02010600030101010101" pitchFamily="2" charset="-122"/>
            </a:endParaRPr>
          </a:p>
        </p:txBody>
      </p:sp>
      <p:pic>
        <p:nvPicPr>
          <p:cNvPr id="409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8754" y="2186747"/>
            <a:ext cx="2886075" cy="585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838" y="3306709"/>
            <a:ext cx="492919" cy="32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113838" y="681540"/>
            <a:ext cx="3510390"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直接选择排序效率分析</a:t>
            </a:r>
            <a:endParaRPr lang="zh-CN" altLang="en-US"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850800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374670" y="465516"/>
            <a:ext cx="3005581" cy="594066"/>
          </a:xfrm>
          <a:noFill/>
        </p:spPr>
        <p:txBody>
          <a:bodyPr>
            <a:normAutofit fontScale="90000"/>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1547665" y="1167594"/>
            <a:ext cx="6300308" cy="3831818"/>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100" b="1" dirty="0">
                <a:ea typeface="宋体" pitchFamily="2" charset="-122"/>
              </a:rPr>
              <a:t>选择排序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直接选择排序、堆</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交换排序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冒泡排序、快速</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插入</a:t>
            </a:r>
            <a:r>
              <a:rPr lang="zh-CN" altLang="en-US" sz="2100" b="1" dirty="0">
                <a:ea typeface="宋体" pitchFamily="2" charset="-122"/>
              </a:rPr>
              <a:t>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直接插入排序、</a:t>
            </a:r>
            <a:r>
              <a:rPr lang="zh-CN" altLang="zh-CN" dirty="0">
                <a:ea typeface="宋体" pitchFamily="2" charset="-122"/>
              </a:rPr>
              <a:t>折半插入排序</a:t>
            </a:r>
            <a:r>
              <a:rPr lang="zh-CN" altLang="zh-CN" dirty="0">
                <a:ea typeface="宋体" pitchFamily="2" charset="-122"/>
              </a:rPr>
              <a:t>、</a:t>
            </a:r>
            <a:r>
              <a:rPr lang="en-US" altLang="zh-CN" dirty="0">
                <a:ea typeface="宋体" pitchFamily="2" charset="-122"/>
              </a:rPr>
              <a:t>Shell</a:t>
            </a:r>
            <a:r>
              <a:rPr lang="zh-CN" altLang="zh-CN" dirty="0">
                <a:ea typeface="宋体" pitchFamily="2" charset="-122"/>
              </a:rPr>
              <a:t>排序</a:t>
            </a:r>
            <a:endParaRPr lang="en-US" altLang="zh-CN" sz="1200" dirty="0">
              <a:ea typeface="宋体" pitchFamily="2" charset="-122"/>
            </a:endParaRPr>
          </a:p>
          <a:p>
            <a:pPr marL="342900" indent="-342900">
              <a:lnSpc>
                <a:spcPct val="150000"/>
              </a:lnSpc>
              <a:buFont typeface="Wingdings" pitchFamily="2" charset="2"/>
              <a:buChar char="l"/>
            </a:pPr>
            <a:r>
              <a:rPr lang="zh-CN" altLang="en-US" sz="2100" b="1" dirty="0">
                <a:solidFill>
                  <a:srgbClr val="FF0000"/>
                </a:solidFill>
                <a:ea typeface="宋体" pitchFamily="2" charset="-122"/>
              </a:rPr>
              <a:t>归并排序</a:t>
            </a:r>
            <a:endParaRPr lang="en-US" altLang="zh-CN" sz="1200" b="1" dirty="0">
              <a:solidFill>
                <a:srgbClr val="FF0000"/>
              </a:solidFill>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桶式排序</a:t>
            </a:r>
            <a:endParaRPr lang="en-US" altLang="zh-CN" sz="21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基数排序</a:t>
            </a:r>
            <a:endParaRPr lang="en-US" altLang="zh-CN" sz="2100" b="1" dirty="0">
              <a:ea typeface="宋体" pitchFamily="2" charset="-122"/>
            </a:endParaRPr>
          </a:p>
        </p:txBody>
      </p:sp>
    </p:spTree>
    <p:extLst>
      <p:ext uri="{BB962C8B-B14F-4D97-AF65-F5344CB8AC3E}">
        <p14:creationId xmlns:p14="http://schemas.microsoft.com/office/powerpoint/2010/main" val="152080035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shkstart\Desktop\24.png"/>
          <p:cNvPicPr>
            <a:picLocks noChangeAspect="1" noChangeArrowheads="1"/>
          </p:cNvPicPr>
          <p:nvPr/>
        </p:nvPicPr>
        <p:blipFill rotWithShape="1">
          <a:blip r:embed="rId2">
            <a:extLst>
              <a:ext uri="{28A0092B-C50C-407E-A947-70E740481C1C}">
                <a14:useLocalDpi xmlns:a14="http://schemas.microsoft.com/office/drawing/2010/main" val="0"/>
              </a:ext>
            </a:extLst>
          </a:blip>
          <a:srcRect l="5506" t="4674" b="12689"/>
          <a:stretch/>
        </p:blipFill>
        <p:spPr bwMode="auto">
          <a:xfrm>
            <a:off x="1479480" y="708916"/>
            <a:ext cx="6480424" cy="3996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44115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Users\shkstart\Desktop\25.png"/>
          <p:cNvPicPr>
            <a:picLocks noChangeAspect="1" noChangeArrowheads="1"/>
          </p:cNvPicPr>
          <p:nvPr/>
        </p:nvPicPr>
        <p:blipFill rotWithShape="1">
          <a:blip r:embed="rId2">
            <a:extLst>
              <a:ext uri="{28A0092B-C50C-407E-A947-70E740481C1C}">
                <a14:useLocalDpi xmlns:a14="http://schemas.microsoft.com/office/drawing/2010/main" val="0"/>
              </a:ext>
            </a:extLst>
          </a:blip>
          <a:srcRect l="3108" b="13165"/>
          <a:stretch/>
        </p:blipFill>
        <p:spPr bwMode="auto">
          <a:xfrm>
            <a:off x="1407559" y="513719"/>
            <a:ext cx="6644811" cy="420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5600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shkstart\Desktop\26.png"/>
          <p:cNvPicPr>
            <a:picLocks noChangeAspect="1" noChangeArrowheads="1"/>
          </p:cNvPicPr>
          <p:nvPr/>
        </p:nvPicPr>
        <p:blipFill rotWithShape="1">
          <a:blip r:embed="rId2">
            <a:extLst>
              <a:ext uri="{28A0092B-C50C-407E-A947-70E740481C1C}">
                <a14:useLocalDpi xmlns:a14="http://schemas.microsoft.com/office/drawing/2010/main" val="0"/>
              </a:ext>
            </a:extLst>
          </a:blip>
          <a:srcRect l="4907" t="4649" b="12947"/>
          <a:stretch/>
        </p:blipFill>
        <p:spPr bwMode="auto">
          <a:xfrm>
            <a:off x="1458930" y="565078"/>
            <a:ext cx="6521521" cy="400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46757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shkstart\Desktop\27.png"/>
          <p:cNvPicPr>
            <a:picLocks noChangeAspect="1" noChangeArrowheads="1"/>
          </p:cNvPicPr>
          <p:nvPr/>
        </p:nvPicPr>
        <p:blipFill rotWithShape="1">
          <a:blip r:embed="rId2">
            <a:extLst>
              <a:ext uri="{28A0092B-C50C-407E-A947-70E740481C1C}">
                <a14:useLocalDpi xmlns:a14="http://schemas.microsoft.com/office/drawing/2010/main" val="0"/>
              </a:ext>
            </a:extLst>
          </a:blip>
          <a:srcRect t="4215" b="13172"/>
          <a:stretch/>
        </p:blipFill>
        <p:spPr bwMode="auto">
          <a:xfrm>
            <a:off x="1115616" y="565079"/>
            <a:ext cx="6885384" cy="402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8622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shkstart\Desktop\28.png"/>
          <p:cNvPicPr>
            <a:picLocks noChangeAspect="1" noChangeArrowheads="1"/>
          </p:cNvPicPr>
          <p:nvPr/>
        </p:nvPicPr>
        <p:blipFill rotWithShape="1">
          <a:blip r:embed="rId2">
            <a:extLst>
              <a:ext uri="{28A0092B-C50C-407E-A947-70E740481C1C}">
                <a14:useLocalDpi xmlns:a14="http://schemas.microsoft.com/office/drawing/2010/main" val="0"/>
              </a:ext>
            </a:extLst>
          </a:blip>
          <a:srcRect t="4460" b="12995"/>
          <a:stretch/>
        </p:blipFill>
        <p:spPr bwMode="auto">
          <a:xfrm>
            <a:off x="1144458" y="585628"/>
            <a:ext cx="6846268" cy="4006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492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shkstart\Desktop\29.png"/>
          <p:cNvPicPr>
            <a:picLocks noChangeAspect="1" noChangeArrowheads="1"/>
          </p:cNvPicPr>
          <p:nvPr/>
        </p:nvPicPr>
        <p:blipFill rotWithShape="1">
          <a:blip r:embed="rId2">
            <a:extLst>
              <a:ext uri="{28A0092B-C50C-407E-A947-70E740481C1C}">
                <a14:useLocalDpi xmlns:a14="http://schemas.microsoft.com/office/drawing/2010/main" val="0"/>
              </a:ext>
            </a:extLst>
          </a:blip>
          <a:srcRect t="4224" b="13265"/>
          <a:stretch/>
        </p:blipFill>
        <p:spPr bwMode="auto">
          <a:xfrm>
            <a:off x="1162080" y="565079"/>
            <a:ext cx="6849194" cy="400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1227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shkstart\Desktop\30.png"/>
          <p:cNvPicPr>
            <a:picLocks noChangeAspect="1" noChangeArrowheads="1"/>
          </p:cNvPicPr>
          <p:nvPr/>
        </p:nvPicPr>
        <p:blipFill rotWithShape="1">
          <a:blip r:embed="rId2">
            <a:extLst>
              <a:ext uri="{28A0092B-C50C-407E-A947-70E740481C1C}">
                <a14:useLocalDpi xmlns:a14="http://schemas.microsoft.com/office/drawing/2010/main" val="0"/>
              </a:ext>
            </a:extLst>
          </a:blip>
          <a:srcRect l="1910" t="4240" b="12863"/>
          <a:stretch/>
        </p:blipFill>
        <p:spPr bwMode="auto">
          <a:xfrm>
            <a:off x="1232899" y="534256"/>
            <a:ext cx="6727004" cy="401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22784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shkstart\Desktop\31.png"/>
          <p:cNvPicPr>
            <a:picLocks noChangeAspect="1" noChangeArrowheads="1"/>
          </p:cNvPicPr>
          <p:nvPr/>
        </p:nvPicPr>
        <p:blipFill rotWithShape="1">
          <a:blip r:embed="rId2">
            <a:extLst>
              <a:ext uri="{28A0092B-C50C-407E-A947-70E740481C1C}">
                <a14:useLocalDpi xmlns:a14="http://schemas.microsoft.com/office/drawing/2010/main" val="0"/>
              </a:ext>
            </a:extLst>
          </a:blip>
          <a:srcRect t="3902" b="13182"/>
          <a:stretch/>
        </p:blipFill>
        <p:spPr bwMode="auto">
          <a:xfrm>
            <a:off x="1083002" y="575353"/>
            <a:ext cx="6856353" cy="401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883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shkstart\Desktop\32.png"/>
          <p:cNvPicPr>
            <a:picLocks noChangeAspect="1" noChangeArrowheads="1"/>
          </p:cNvPicPr>
          <p:nvPr/>
        </p:nvPicPr>
        <p:blipFill rotWithShape="1">
          <a:blip r:embed="rId2">
            <a:extLst>
              <a:ext uri="{28A0092B-C50C-407E-A947-70E740481C1C}">
                <a14:useLocalDpi xmlns:a14="http://schemas.microsoft.com/office/drawing/2010/main" val="0"/>
              </a:ext>
            </a:extLst>
          </a:blip>
          <a:srcRect t="3387" b="13209"/>
          <a:stretch/>
        </p:blipFill>
        <p:spPr bwMode="auto">
          <a:xfrm>
            <a:off x="1094054" y="544531"/>
            <a:ext cx="6845302" cy="404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4917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374670" y="465516"/>
            <a:ext cx="3169967" cy="594066"/>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1547665" y="1167594"/>
            <a:ext cx="6300308" cy="3831818"/>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100" b="1" dirty="0">
                <a:ea typeface="宋体" pitchFamily="2" charset="-122"/>
              </a:rPr>
              <a:t>选择排序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直接选择排序、</a:t>
            </a:r>
            <a:r>
              <a:rPr lang="zh-CN" altLang="en-US" b="1" dirty="0">
                <a:solidFill>
                  <a:srgbClr val="FF0000"/>
                </a:solidFill>
                <a:ea typeface="宋体" pitchFamily="2" charset="-122"/>
              </a:rPr>
              <a:t>堆</a:t>
            </a:r>
            <a:r>
              <a:rPr lang="zh-CN" altLang="en-US" b="1" dirty="0">
                <a:solidFill>
                  <a:srgbClr val="FF0000"/>
                </a:solidFill>
                <a:ea typeface="宋体" pitchFamily="2" charset="-122"/>
              </a:rPr>
              <a:t>排序</a:t>
            </a:r>
            <a:endParaRPr lang="en-US" altLang="zh-CN" sz="2100" b="1" dirty="0">
              <a:solidFill>
                <a:srgbClr val="FF0000"/>
              </a:solidFill>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交换排序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冒泡排序、快速</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插入</a:t>
            </a:r>
            <a:r>
              <a:rPr lang="zh-CN" altLang="en-US" sz="2100" b="1" dirty="0">
                <a:ea typeface="宋体" pitchFamily="2" charset="-122"/>
              </a:rPr>
              <a:t>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直接插入排序、</a:t>
            </a:r>
            <a:r>
              <a:rPr lang="zh-CN" altLang="zh-CN" dirty="0">
                <a:ea typeface="宋体" pitchFamily="2" charset="-122"/>
              </a:rPr>
              <a:t>折半插入排序</a:t>
            </a:r>
            <a:r>
              <a:rPr lang="zh-CN" altLang="zh-CN" dirty="0">
                <a:ea typeface="宋体" pitchFamily="2" charset="-122"/>
              </a:rPr>
              <a:t>、</a:t>
            </a:r>
            <a:r>
              <a:rPr lang="en-US" altLang="zh-CN" dirty="0">
                <a:ea typeface="宋体" pitchFamily="2" charset="-122"/>
              </a:rPr>
              <a:t>Shell</a:t>
            </a:r>
            <a:r>
              <a:rPr lang="zh-CN" altLang="zh-CN" dirty="0">
                <a:ea typeface="宋体" pitchFamily="2" charset="-122"/>
              </a:rPr>
              <a:t>排序</a:t>
            </a:r>
            <a:endParaRPr lang="en-US" altLang="zh-CN" sz="12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归并排序</a:t>
            </a:r>
            <a:endParaRPr lang="en-US" altLang="zh-CN" sz="12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桶式排序</a:t>
            </a:r>
            <a:endParaRPr lang="en-US" altLang="zh-CN" sz="21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基数排序</a:t>
            </a:r>
            <a:endParaRPr lang="en-US" altLang="zh-CN" sz="2100" b="1" dirty="0">
              <a:ea typeface="宋体" pitchFamily="2" charset="-122"/>
            </a:endParaRPr>
          </a:p>
        </p:txBody>
      </p:sp>
    </p:spTree>
    <p:extLst>
      <p:ext uri="{BB962C8B-B14F-4D97-AF65-F5344CB8AC3E}">
        <p14:creationId xmlns:p14="http://schemas.microsoft.com/office/powerpoint/2010/main" val="25530235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shkstart\Desktop\33.png"/>
          <p:cNvPicPr>
            <a:picLocks noChangeAspect="1" noChangeArrowheads="1"/>
          </p:cNvPicPr>
          <p:nvPr/>
        </p:nvPicPr>
        <p:blipFill rotWithShape="1">
          <a:blip r:embed="rId2">
            <a:extLst>
              <a:ext uri="{28A0092B-C50C-407E-A947-70E740481C1C}">
                <a14:useLocalDpi xmlns:a14="http://schemas.microsoft.com/office/drawing/2010/main" val="0"/>
              </a:ext>
            </a:extLst>
          </a:blip>
          <a:srcRect t="4425" b="12751"/>
          <a:stretch/>
        </p:blipFill>
        <p:spPr bwMode="auto">
          <a:xfrm>
            <a:off x="1053971" y="534256"/>
            <a:ext cx="6885384" cy="403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1210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C:\Users\shkstart\Desktop\34.png"/>
          <p:cNvPicPr>
            <a:picLocks noChangeAspect="1" noChangeArrowheads="1"/>
          </p:cNvPicPr>
          <p:nvPr/>
        </p:nvPicPr>
        <p:blipFill rotWithShape="1">
          <a:blip r:embed="rId2">
            <a:extLst>
              <a:ext uri="{28A0092B-C50C-407E-A947-70E740481C1C}">
                <a14:useLocalDpi xmlns:a14="http://schemas.microsoft.com/office/drawing/2010/main" val="0"/>
              </a:ext>
            </a:extLst>
          </a:blip>
          <a:srcRect l="1853" t="4643" b="13049"/>
          <a:stretch/>
        </p:blipFill>
        <p:spPr bwMode="auto">
          <a:xfrm>
            <a:off x="1243172" y="595900"/>
            <a:ext cx="6757827" cy="400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2960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Users\shkstart\Desktop\35.png"/>
          <p:cNvPicPr>
            <a:picLocks noChangeAspect="1" noChangeArrowheads="1"/>
          </p:cNvPicPr>
          <p:nvPr/>
        </p:nvPicPr>
        <p:blipFill rotWithShape="1">
          <a:blip r:embed="rId2">
            <a:extLst>
              <a:ext uri="{28A0092B-C50C-407E-A947-70E740481C1C}">
                <a14:useLocalDpi xmlns:a14="http://schemas.microsoft.com/office/drawing/2010/main" val="0"/>
              </a:ext>
            </a:extLst>
          </a:blip>
          <a:srcRect l="1147" t="3802" b="12985"/>
          <a:stretch/>
        </p:blipFill>
        <p:spPr bwMode="auto">
          <a:xfrm>
            <a:off x="1253446" y="534256"/>
            <a:ext cx="6778375" cy="404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6018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Users\shkstart\Desktop\36.png"/>
          <p:cNvPicPr>
            <a:picLocks noChangeAspect="1" noChangeArrowheads="1"/>
          </p:cNvPicPr>
          <p:nvPr/>
        </p:nvPicPr>
        <p:blipFill rotWithShape="1">
          <a:blip r:embed="rId2">
            <a:extLst>
              <a:ext uri="{28A0092B-C50C-407E-A947-70E740481C1C}">
                <a14:useLocalDpi xmlns:a14="http://schemas.microsoft.com/office/drawing/2010/main" val="0"/>
              </a:ext>
            </a:extLst>
          </a:blip>
          <a:srcRect t="4170" b="13120"/>
          <a:stretch/>
        </p:blipFill>
        <p:spPr bwMode="auto">
          <a:xfrm>
            <a:off x="1050533" y="606176"/>
            <a:ext cx="6858000" cy="403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08523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C:\Users\shkstart\Desktop\37.png"/>
          <p:cNvPicPr>
            <a:picLocks noChangeAspect="1" noChangeArrowheads="1"/>
          </p:cNvPicPr>
          <p:nvPr/>
        </p:nvPicPr>
        <p:blipFill rotWithShape="1">
          <a:blip r:embed="rId2">
            <a:extLst>
              <a:ext uri="{28A0092B-C50C-407E-A947-70E740481C1C}">
                <a14:useLocalDpi xmlns:a14="http://schemas.microsoft.com/office/drawing/2010/main" val="0"/>
              </a:ext>
            </a:extLst>
          </a:blip>
          <a:srcRect l="1256" t="3977" b="12916"/>
          <a:stretch/>
        </p:blipFill>
        <p:spPr bwMode="auto">
          <a:xfrm>
            <a:off x="1202076" y="554804"/>
            <a:ext cx="6798924" cy="403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9199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C:\Users\shkstart\Desktop\QQ截图20131127031215.png"/>
          <p:cNvPicPr>
            <a:picLocks noChangeAspect="1" noChangeArrowheads="1"/>
          </p:cNvPicPr>
          <p:nvPr/>
        </p:nvPicPr>
        <p:blipFill rotWithShape="1">
          <a:blip r:embed="rId2">
            <a:extLst>
              <a:ext uri="{28A0092B-C50C-407E-A947-70E740481C1C}">
                <a14:useLocalDpi xmlns:a14="http://schemas.microsoft.com/office/drawing/2010/main" val="0"/>
              </a:ext>
            </a:extLst>
          </a:blip>
          <a:srcRect l="5000" t="9612" r="7678" b="9723"/>
          <a:stretch/>
        </p:blipFill>
        <p:spPr bwMode="auto">
          <a:xfrm>
            <a:off x="940955" y="504411"/>
            <a:ext cx="6858000" cy="44944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66493" y="4331300"/>
            <a:ext cx="2214246" cy="369332"/>
          </a:xfrm>
          <a:prstGeom prst="rect">
            <a:avLst/>
          </a:prstGeom>
          <a:noFill/>
        </p:spPr>
        <p:txBody>
          <a:bodyPr wrap="square" rtlCol="0">
            <a:spAutoFit/>
          </a:bodyPr>
          <a:lstStyle/>
          <a:p>
            <a:r>
              <a:rPr lang="en-US" altLang="zh-CN" b="1" dirty="0"/>
              <a:t>MergeSort.java</a:t>
            </a:r>
            <a:endParaRPr lang="zh-CN" altLang="en-US" b="1" dirty="0"/>
          </a:p>
        </p:txBody>
      </p:sp>
    </p:spTree>
    <p:extLst>
      <p:ext uri="{BB962C8B-B14F-4D97-AF65-F5344CB8AC3E}">
        <p14:creationId xmlns:p14="http://schemas.microsoft.com/office/powerpoint/2010/main" val="4673791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8787" y="1306749"/>
            <a:ext cx="7304925" cy="2285241"/>
          </a:xfrm>
          <a:prstGeom prst="rect">
            <a:avLst/>
          </a:prstGeom>
          <a:noFill/>
        </p:spPr>
        <p:txBody>
          <a:bodyPr wrap="square" rtlCol="0">
            <a:spAutoFit/>
          </a:bodyPr>
          <a:lstStyle/>
          <a:p>
            <a:pPr>
              <a:lnSpc>
                <a:spcPct val="150000"/>
              </a:lnSpc>
            </a:pPr>
            <a:r>
              <a:rPr lang="zh-CN" altLang="en-US" b="1" dirty="0">
                <a:ea typeface="宋体" panose="02010600030101010101" pitchFamily="2" charset="-122"/>
              </a:rPr>
              <a:t>算法的时间效率：</a:t>
            </a:r>
            <a:r>
              <a:rPr lang="zh-CN" altLang="en-US" dirty="0">
                <a:ea typeface="宋体" panose="02010600030101010101" pitchFamily="2" charset="-122"/>
              </a:rPr>
              <a:t>归并算法需要递归地进行分解、合并，</a:t>
            </a:r>
            <a:r>
              <a:rPr lang="zh-CN" altLang="en-US" dirty="0">
                <a:ea typeface="宋体" panose="02010600030101010101" pitchFamily="2" charset="-122"/>
              </a:rPr>
              <a:t>每</a:t>
            </a:r>
            <a:r>
              <a:rPr lang="zh-CN" altLang="en-US" dirty="0">
                <a:ea typeface="宋体" panose="02010600030101010101" pitchFamily="2" charset="-122"/>
              </a:rPr>
              <a:t>进行一趟归并排序，需要</a:t>
            </a:r>
            <a:r>
              <a:rPr lang="en-US" altLang="zh-CN" dirty="0">
                <a:ea typeface="宋体" panose="02010600030101010101" pitchFamily="2" charset="-122"/>
              </a:rPr>
              <a:t>merge()</a:t>
            </a:r>
            <a:r>
              <a:rPr lang="zh-CN" altLang="en-US" dirty="0">
                <a:ea typeface="宋体" panose="02010600030101010101" pitchFamily="2" charset="-122"/>
              </a:rPr>
              <a:t>方法一次，每次执行</a:t>
            </a:r>
            <a:r>
              <a:rPr lang="en-US" altLang="zh-CN" dirty="0">
                <a:ea typeface="宋体" panose="02010600030101010101" pitchFamily="2" charset="-122"/>
              </a:rPr>
              <a:t>merge()</a:t>
            </a:r>
            <a:r>
              <a:rPr lang="zh-CN" altLang="en-US" dirty="0">
                <a:ea typeface="宋体" panose="02010600030101010101" pitchFamily="2" charset="-122"/>
              </a:rPr>
              <a:t>需要比较</a:t>
            </a:r>
            <a:r>
              <a:rPr lang="en-US" altLang="zh-CN" dirty="0">
                <a:ea typeface="宋体" panose="02010600030101010101" pitchFamily="2" charset="-122"/>
              </a:rPr>
              <a:t>n</a:t>
            </a:r>
            <a:r>
              <a:rPr lang="zh-CN" altLang="en-US" dirty="0">
                <a:ea typeface="宋体" panose="02010600030101010101" pitchFamily="2" charset="-122"/>
              </a:rPr>
              <a:t>次，故复杂度为</a:t>
            </a:r>
            <a:endParaRPr lang="en-US" altLang="zh-CN" dirty="0">
              <a:ea typeface="宋体" panose="02010600030101010101" pitchFamily="2" charset="-122"/>
            </a:endParaRPr>
          </a:p>
          <a:p>
            <a:pPr>
              <a:lnSpc>
                <a:spcPct val="150000"/>
              </a:lnSpc>
            </a:pPr>
            <a:r>
              <a:rPr lang="zh-CN" altLang="en-US" b="1" dirty="0">
                <a:ea typeface="宋体" panose="02010600030101010101" pitchFamily="2" charset="-122"/>
              </a:rPr>
              <a:t>算法的空间效率：</a:t>
            </a:r>
            <a:r>
              <a:rPr lang="zh-CN" altLang="en-US" dirty="0">
                <a:ea typeface="宋体" panose="02010600030101010101" pitchFamily="2" charset="-122"/>
              </a:rPr>
              <a:t>较差，需要一个与原始序列同样大小的辅助序列</a:t>
            </a:r>
            <a:endParaRPr lang="en-US" altLang="zh-CN" dirty="0">
              <a:ea typeface="宋体" panose="02010600030101010101" pitchFamily="2" charset="-122"/>
            </a:endParaRPr>
          </a:p>
          <a:p>
            <a:pPr>
              <a:lnSpc>
                <a:spcPct val="150000"/>
              </a:lnSpc>
              <a:spcBef>
                <a:spcPts val="900"/>
              </a:spcBef>
            </a:pPr>
            <a:r>
              <a:rPr lang="zh-CN" altLang="en-US" b="1" dirty="0">
                <a:ea typeface="宋体" panose="02010600030101010101" pitchFamily="2" charset="-122"/>
              </a:rPr>
              <a:t>算法的稳定性：稳定</a:t>
            </a:r>
            <a:endParaRPr lang="zh-CN" altLang="en-US" b="1" dirty="0">
              <a:ea typeface="宋体" panose="02010600030101010101" pitchFamily="2" charset="-122"/>
            </a:endParaRPr>
          </a:p>
        </p:txBody>
      </p:sp>
      <p:sp>
        <p:nvSpPr>
          <p:cNvPr id="3" name="TextBox 2"/>
          <p:cNvSpPr txBox="1"/>
          <p:nvPr/>
        </p:nvSpPr>
        <p:spPr>
          <a:xfrm>
            <a:off x="3460689" y="681540"/>
            <a:ext cx="2929837"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归并</a:t>
            </a:r>
            <a:r>
              <a:rPr lang="zh-CN" altLang="en-US" sz="2400" b="1" dirty="0">
                <a:latin typeface="宋体" panose="02010600030101010101" pitchFamily="2" charset="-122"/>
                <a:ea typeface="宋体" panose="02010600030101010101" pitchFamily="2" charset="-122"/>
              </a:rPr>
              <a:t>排序效率分析</a:t>
            </a:r>
            <a:endParaRPr lang="zh-CN" altLang="en-US" sz="2400" b="1" dirty="0">
              <a:latin typeface="宋体" panose="02010600030101010101" pitchFamily="2" charset="-122"/>
              <a:ea typeface="宋体" panose="02010600030101010101" pitchFamily="2" charset="-122"/>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002" y="2295778"/>
            <a:ext cx="1257300" cy="307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020283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374670" y="465516"/>
            <a:ext cx="3406273" cy="594066"/>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1547665" y="1167594"/>
            <a:ext cx="6300308" cy="3831818"/>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100" b="1" dirty="0">
                <a:ea typeface="宋体" pitchFamily="2" charset="-122"/>
              </a:rPr>
              <a:t>选择排序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直接选择排序、堆</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交换排序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冒泡排序、快速</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插入</a:t>
            </a:r>
            <a:r>
              <a:rPr lang="zh-CN" altLang="en-US" sz="2100" b="1" dirty="0">
                <a:ea typeface="宋体" pitchFamily="2" charset="-122"/>
              </a:rPr>
              <a:t>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直接插入排序、</a:t>
            </a:r>
            <a:r>
              <a:rPr lang="zh-CN" altLang="zh-CN" dirty="0">
                <a:ea typeface="宋体" pitchFamily="2" charset="-122"/>
              </a:rPr>
              <a:t>折半插入排序</a:t>
            </a:r>
            <a:r>
              <a:rPr lang="zh-CN" altLang="zh-CN" dirty="0">
                <a:ea typeface="宋体" pitchFamily="2" charset="-122"/>
              </a:rPr>
              <a:t>、</a:t>
            </a:r>
            <a:r>
              <a:rPr lang="en-US" altLang="zh-CN" dirty="0">
                <a:ea typeface="宋体" pitchFamily="2" charset="-122"/>
              </a:rPr>
              <a:t>Shell</a:t>
            </a:r>
            <a:r>
              <a:rPr lang="zh-CN" altLang="zh-CN" dirty="0">
                <a:ea typeface="宋体" pitchFamily="2" charset="-122"/>
              </a:rPr>
              <a:t>排序</a:t>
            </a:r>
            <a:endParaRPr lang="en-US" altLang="zh-CN" sz="12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归并排序</a:t>
            </a:r>
            <a:endParaRPr lang="en-US" altLang="zh-CN" sz="1200" b="1" dirty="0">
              <a:ea typeface="宋体" pitchFamily="2" charset="-122"/>
            </a:endParaRPr>
          </a:p>
          <a:p>
            <a:pPr marL="342900" indent="-342900">
              <a:lnSpc>
                <a:spcPct val="150000"/>
              </a:lnSpc>
              <a:buFont typeface="Wingdings" pitchFamily="2" charset="2"/>
              <a:buChar char="l"/>
            </a:pPr>
            <a:r>
              <a:rPr lang="zh-CN" altLang="en-US" sz="2100" b="1" dirty="0">
                <a:solidFill>
                  <a:srgbClr val="FF0000"/>
                </a:solidFill>
                <a:ea typeface="宋体" pitchFamily="2" charset="-122"/>
              </a:rPr>
              <a:t>桶式排序</a:t>
            </a:r>
            <a:endParaRPr lang="en-US" altLang="zh-CN" sz="2100" b="1" dirty="0">
              <a:solidFill>
                <a:srgbClr val="FF0000"/>
              </a:solidFill>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基数排序</a:t>
            </a:r>
            <a:endParaRPr lang="en-US" altLang="zh-CN" sz="2100" b="1" dirty="0">
              <a:ea typeface="宋体" pitchFamily="2" charset="-122"/>
            </a:endParaRPr>
          </a:p>
        </p:txBody>
      </p:sp>
    </p:spTree>
    <p:extLst>
      <p:ext uri="{BB962C8B-B14F-4D97-AF65-F5344CB8AC3E}">
        <p14:creationId xmlns:p14="http://schemas.microsoft.com/office/powerpoint/2010/main" val="25796071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77934" y="681540"/>
            <a:ext cx="2623479"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桶式排序</a:t>
            </a:r>
            <a:endParaRPr lang="zh-CN" altLang="en-US" sz="2400" b="1" dirty="0">
              <a:latin typeface="宋体" panose="02010600030101010101" pitchFamily="2" charset="-122"/>
              <a:ea typeface="宋体" panose="02010600030101010101" pitchFamily="2" charset="-122"/>
            </a:endParaRPr>
          </a:p>
        </p:txBody>
      </p:sp>
      <p:sp>
        <p:nvSpPr>
          <p:cNvPr id="3" name="TextBox 2"/>
          <p:cNvSpPr txBox="1"/>
          <p:nvPr/>
        </p:nvSpPr>
        <p:spPr>
          <a:xfrm>
            <a:off x="1486019" y="1479716"/>
            <a:ext cx="6579194" cy="1754326"/>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桶式排序不再是一种基于比较的排序方法，它是一种非常巧妙的排序方式，但这种排序方式需要待排序列满足如下两个特征：</a:t>
            </a:r>
            <a:endParaRPr lang="en-US" altLang="zh-CN" dirty="0">
              <a:latin typeface="宋体" panose="02010600030101010101" pitchFamily="2" charset="-122"/>
              <a:ea typeface="宋体" panose="02010600030101010101" pitchFamily="2" charset="-122"/>
            </a:endParaRPr>
          </a:p>
          <a:p>
            <a:pPr marL="257175" indent="-257175">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待排序列的所有值处于一个可枚举范围内</a:t>
            </a:r>
            <a:endParaRPr lang="en-US" altLang="zh-CN" dirty="0">
              <a:latin typeface="宋体" panose="02010600030101010101" pitchFamily="2" charset="-122"/>
              <a:ea typeface="宋体" panose="02010600030101010101" pitchFamily="2" charset="-122"/>
            </a:endParaRPr>
          </a:p>
          <a:p>
            <a:pPr marL="257175" indent="-257175">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待排序列所在的这个可枚举范围不应该太大，否则排序开销太大</a:t>
            </a:r>
            <a:endParaRPr lang="en-US" altLang="zh-CN" dirty="0">
              <a:latin typeface="宋体" panose="02010600030101010101" pitchFamily="2" charset="-122"/>
              <a:ea typeface="宋体" panose="02010600030101010101" pitchFamily="2" charset="-122"/>
            </a:endParaRPr>
          </a:p>
          <a:p>
            <a:pPr marL="257175" indent="-257175">
              <a:buFont typeface="Wingdings" panose="05000000000000000000" pitchFamily="2" charset="2"/>
              <a:buChar char="Ø"/>
            </a:pP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46578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55650" y="789553"/>
            <a:ext cx="3429000" cy="646331"/>
          </a:xfrm>
          <a:prstGeom prst="rect">
            <a:avLst/>
          </a:prstGeom>
        </p:spPr>
        <p:txBody>
          <a:bodyPr>
            <a:spAutoFit/>
          </a:bodyPr>
          <a:lstStyle/>
          <a:p>
            <a:r>
              <a:rPr lang="zh-CN" altLang="en-US" dirty="0">
                <a:latin typeface="宋体" panose="02010600030101010101" pitchFamily="2" charset="-122"/>
                <a:ea typeface="宋体" panose="02010600030101010101" pitchFamily="2" charset="-122"/>
              </a:rPr>
              <a:t>以下为例：</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  </a:t>
            </a:r>
            <a:r>
              <a:rPr lang="zh-CN" altLang="en-US" dirty="0">
                <a:latin typeface="宋体" panose="02010600030101010101" pitchFamily="2" charset="-122"/>
                <a:ea typeface="宋体" panose="02010600030101010101" pitchFamily="2" charset="-122"/>
              </a:rPr>
              <a:t>使用桶式排序</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779" y="1701829"/>
            <a:ext cx="6401380" cy="2382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88637" y="4349863"/>
            <a:ext cx="2272051" cy="369332"/>
          </a:xfrm>
          <a:prstGeom prst="rect">
            <a:avLst/>
          </a:prstGeom>
          <a:noFill/>
        </p:spPr>
        <p:txBody>
          <a:bodyPr wrap="square" rtlCol="0">
            <a:spAutoFit/>
          </a:bodyPr>
          <a:lstStyle/>
          <a:p>
            <a:r>
              <a:rPr lang="en-US" altLang="zh-CN" b="1" dirty="0"/>
              <a:t>BucketSort.java</a:t>
            </a:r>
            <a:endParaRPr lang="zh-CN" altLang="en-US" b="1" dirty="0"/>
          </a:p>
        </p:txBody>
      </p:sp>
    </p:spTree>
    <p:extLst>
      <p:ext uri="{BB962C8B-B14F-4D97-AF65-F5344CB8AC3E}">
        <p14:creationId xmlns:p14="http://schemas.microsoft.com/office/powerpoint/2010/main" val="451592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85946" y="764353"/>
            <a:ext cx="1404156" cy="507831"/>
          </a:xfrm>
          <a:prstGeom prst="rect">
            <a:avLst/>
          </a:prstGeom>
          <a:noFill/>
        </p:spPr>
        <p:txBody>
          <a:bodyPr wrap="square" rtlCol="0">
            <a:spAutoFit/>
          </a:bodyPr>
          <a:lstStyle/>
          <a:p>
            <a:r>
              <a:rPr lang="zh-CN" altLang="en-US" sz="2700" b="1" dirty="0">
                <a:latin typeface="宋体" panose="02010600030101010101" pitchFamily="2" charset="-122"/>
                <a:ea typeface="宋体" panose="02010600030101010101" pitchFamily="2" charset="-122"/>
              </a:rPr>
              <a:t>堆</a:t>
            </a:r>
            <a:r>
              <a:rPr lang="zh-CN" altLang="en-US" sz="2700" b="1" dirty="0">
                <a:latin typeface="宋体" panose="02010600030101010101" pitchFamily="2" charset="-122"/>
                <a:ea typeface="宋体" panose="02010600030101010101" pitchFamily="2" charset="-122"/>
              </a:rPr>
              <a:t>排序</a:t>
            </a:r>
            <a:endParaRPr lang="zh-CN" altLang="en-US" sz="2700" b="1" dirty="0">
              <a:latin typeface="宋体" panose="02010600030101010101" pitchFamily="2" charset="-122"/>
              <a:ea typeface="宋体" panose="02010600030101010101"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652" y="1545636"/>
            <a:ext cx="6416213" cy="189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493658" y="3597865"/>
            <a:ext cx="5994666" cy="1246495"/>
          </a:xfrm>
          <a:prstGeom prst="rect">
            <a:avLst/>
          </a:prstGeom>
        </p:spPr>
        <p:txBody>
          <a:bodyPr wrap="square">
            <a:spAutoFit/>
          </a:bodyPr>
          <a:lstStyle/>
          <a:p>
            <a:pPr marL="257175" indent="-257175">
              <a:buFont typeface="Wingdings" panose="05000000000000000000" pitchFamily="2" charset="2"/>
              <a:buChar char="l"/>
            </a:pPr>
            <a:r>
              <a:rPr lang="zh-CN" altLang="en-US" sz="1500">
                <a:ea typeface="宋体" panose="02010600030101010101" pitchFamily="2" charset="-122"/>
              </a:rPr>
              <a:t>若将和此序列对应的一维数组（即以一维数组作此序列的存储结构）看成是一个</a:t>
            </a:r>
            <a:r>
              <a:rPr lang="zh-CN" altLang="en-US" sz="1500" b="1">
                <a:ea typeface="宋体" panose="02010600030101010101" pitchFamily="2" charset="-122"/>
              </a:rPr>
              <a:t>完全二叉树</a:t>
            </a:r>
            <a:r>
              <a:rPr lang="zh-CN" altLang="en-US" sz="1500">
                <a:ea typeface="宋体" panose="02010600030101010101" pitchFamily="2" charset="-122"/>
              </a:rPr>
              <a:t>，则堆的含义表明，完全二叉树中所有非终端结点的值均不大于（或不小于）其左、右孩子结点的值</a:t>
            </a:r>
            <a:r>
              <a:rPr lang="zh-CN" altLang="en-US" sz="1500">
                <a:ea typeface="宋体" panose="02010600030101010101" pitchFamily="2" charset="-122"/>
              </a:rPr>
              <a:t>。</a:t>
            </a:r>
            <a:endParaRPr lang="en-US" altLang="zh-CN" sz="1500">
              <a:ea typeface="宋体" panose="02010600030101010101" pitchFamily="2" charset="-122"/>
            </a:endParaRPr>
          </a:p>
          <a:p>
            <a:pPr marL="257175" indent="-257175">
              <a:buFont typeface="Wingdings" panose="05000000000000000000" pitchFamily="2" charset="2"/>
              <a:buChar char="l"/>
            </a:pPr>
            <a:endParaRPr lang="en-US" altLang="zh-CN" sz="1500">
              <a:ea typeface="宋体" panose="02010600030101010101" pitchFamily="2" charset="-122"/>
            </a:endParaRPr>
          </a:p>
          <a:p>
            <a:pPr marL="257175" indent="-257175">
              <a:buFont typeface="Wingdings" panose="05000000000000000000" pitchFamily="2" charset="2"/>
              <a:buChar char="l"/>
            </a:pPr>
            <a:r>
              <a:rPr lang="zh-CN" altLang="en-US" sz="1500">
                <a:ea typeface="宋体" panose="02010600030101010101" pitchFamily="2" charset="-122"/>
              </a:rPr>
              <a:t>最小</a:t>
            </a:r>
            <a:r>
              <a:rPr lang="zh-CN" altLang="en-US" sz="1500">
                <a:ea typeface="宋体" panose="02010600030101010101" pitchFamily="2" charset="-122"/>
              </a:rPr>
              <a:t>化堆，也称为小顶堆；最大化堆，也称为大顶堆。</a:t>
            </a:r>
            <a:endParaRPr lang="zh-CN" altLang="en-US" sz="1500">
              <a:ea typeface="宋体" panose="02010600030101010101" pitchFamily="2" charset="-122"/>
            </a:endParaRPr>
          </a:p>
        </p:txBody>
      </p:sp>
    </p:spTree>
    <p:extLst>
      <p:ext uri="{BB962C8B-B14F-4D97-AF65-F5344CB8AC3E}">
        <p14:creationId xmlns:p14="http://schemas.microsoft.com/office/powerpoint/2010/main" val="142311332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8930" y="1491683"/>
            <a:ext cx="6180871" cy="1454244"/>
          </a:xfrm>
          <a:prstGeom prst="rect">
            <a:avLst/>
          </a:prstGeom>
          <a:noFill/>
        </p:spPr>
        <p:txBody>
          <a:bodyPr wrap="square" rtlCol="0">
            <a:spAutoFit/>
          </a:bodyPr>
          <a:lstStyle/>
          <a:p>
            <a:pPr>
              <a:lnSpc>
                <a:spcPct val="150000"/>
              </a:lnSpc>
            </a:pPr>
            <a:r>
              <a:rPr lang="zh-CN" altLang="en-US" b="1" dirty="0">
                <a:ea typeface="宋体" panose="02010600030101010101" pitchFamily="2" charset="-122"/>
              </a:rPr>
              <a:t>算法的时间效率：</a:t>
            </a:r>
            <a:r>
              <a:rPr lang="zh-CN" altLang="en-US" dirty="0">
                <a:ea typeface="宋体" panose="02010600030101010101" pitchFamily="2" charset="-122"/>
              </a:rPr>
              <a:t>时间效率极高，只需经过两轮遍历即可</a:t>
            </a:r>
            <a:endParaRPr lang="en-US" altLang="zh-CN" dirty="0">
              <a:ea typeface="宋体" panose="02010600030101010101" pitchFamily="2" charset="-122"/>
            </a:endParaRPr>
          </a:p>
          <a:p>
            <a:pPr>
              <a:lnSpc>
                <a:spcPct val="150000"/>
              </a:lnSpc>
            </a:pPr>
            <a:r>
              <a:rPr lang="zh-CN" altLang="en-US" b="1" dirty="0">
                <a:ea typeface="宋体" panose="02010600030101010101" pitchFamily="2" charset="-122"/>
              </a:rPr>
              <a:t>算法的空间效率：</a:t>
            </a:r>
            <a:r>
              <a:rPr lang="zh-CN" altLang="en-US" dirty="0">
                <a:ea typeface="宋体" panose="02010600030101010101" pitchFamily="2" charset="-122"/>
              </a:rPr>
              <a:t>空间开销</a:t>
            </a:r>
            <a:r>
              <a:rPr lang="zh-CN" altLang="en-US" dirty="0">
                <a:ea typeface="宋体" panose="02010600030101010101" pitchFamily="2" charset="-122"/>
              </a:rPr>
              <a:t>较</a:t>
            </a:r>
            <a:r>
              <a:rPr lang="zh-CN" altLang="en-US" dirty="0">
                <a:ea typeface="宋体" panose="02010600030101010101" pitchFamily="2" charset="-122"/>
              </a:rPr>
              <a:t>大，需要两个数组来完成</a:t>
            </a:r>
            <a:endParaRPr lang="en-US" altLang="zh-CN" dirty="0">
              <a:ea typeface="宋体" panose="02010600030101010101" pitchFamily="2" charset="-122"/>
            </a:endParaRPr>
          </a:p>
          <a:p>
            <a:pPr>
              <a:lnSpc>
                <a:spcPct val="150000"/>
              </a:lnSpc>
              <a:spcBef>
                <a:spcPts val="900"/>
              </a:spcBef>
            </a:pPr>
            <a:r>
              <a:rPr lang="zh-CN" altLang="en-US" b="1" dirty="0">
                <a:ea typeface="宋体" panose="02010600030101010101" pitchFamily="2" charset="-122"/>
              </a:rPr>
              <a:t>算法的稳定性：稳定</a:t>
            </a:r>
            <a:endParaRPr lang="zh-CN" altLang="en-US" b="1" dirty="0">
              <a:ea typeface="宋体" panose="02010600030101010101" pitchFamily="2" charset="-122"/>
            </a:endParaRPr>
          </a:p>
        </p:txBody>
      </p:sp>
      <p:sp>
        <p:nvSpPr>
          <p:cNvPr id="3" name="TextBox 2"/>
          <p:cNvSpPr txBox="1"/>
          <p:nvPr/>
        </p:nvSpPr>
        <p:spPr>
          <a:xfrm>
            <a:off x="3316851" y="691814"/>
            <a:ext cx="2868192"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桶式</a:t>
            </a:r>
            <a:r>
              <a:rPr lang="zh-CN" altLang="en-US" sz="2400" b="1" dirty="0">
                <a:latin typeface="宋体" panose="02010600030101010101" pitchFamily="2" charset="-122"/>
                <a:ea typeface="宋体" panose="02010600030101010101" pitchFamily="2" charset="-122"/>
              </a:rPr>
              <a:t>排序效率分析</a:t>
            </a:r>
            <a:endParaRPr lang="zh-CN" altLang="en-US"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8023577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374670" y="465516"/>
            <a:ext cx="3026130" cy="594066"/>
          </a:xfrm>
          <a:noFill/>
        </p:spPr>
        <p:txBody>
          <a:bodyPr>
            <a:normAutofit fontScale="90000"/>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1547665" y="1167594"/>
            <a:ext cx="6300308" cy="3831818"/>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100" b="1" dirty="0">
                <a:ea typeface="宋体" pitchFamily="2" charset="-122"/>
              </a:rPr>
              <a:t>选择排序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直接选择排序、堆</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交换排序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冒泡排序、快速</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插入</a:t>
            </a:r>
            <a:r>
              <a:rPr lang="zh-CN" altLang="en-US" sz="2100" b="1" dirty="0">
                <a:ea typeface="宋体" pitchFamily="2" charset="-122"/>
              </a:rPr>
              <a:t>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直接插入排序、</a:t>
            </a:r>
            <a:r>
              <a:rPr lang="zh-CN" altLang="zh-CN" dirty="0">
                <a:ea typeface="宋体" pitchFamily="2" charset="-122"/>
              </a:rPr>
              <a:t>折半插入排序</a:t>
            </a:r>
            <a:r>
              <a:rPr lang="zh-CN" altLang="zh-CN" dirty="0">
                <a:ea typeface="宋体" pitchFamily="2" charset="-122"/>
              </a:rPr>
              <a:t>、</a:t>
            </a:r>
            <a:r>
              <a:rPr lang="en-US" altLang="zh-CN" dirty="0">
                <a:ea typeface="宋体" pitchFamily="2" charset="-122"/>
              </a:rPr>
              <a:t>Shell</a:t>
            </a:r>
            <a:r>
              <a:rPr lang="zh-CN" altLang="zh-CN" dirty="0">
                <a:ea typeface="宋体" pitchFamily="2" charset="-122"/>
              </a:rPr>
              <a:t>排序</a:t>
            </a:r>
            <a:endParaRPr lang="en-US" altLang="zh-CN" sz="12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归并排序</a:t>
            </a:r>
            <a:endParaRPr lang="en-US" altLang="zh-CN" sz="12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桶式排序</a:t>
            </a:r>
            <a:endParaRPr lang="en-US" altLang="zh-CN" sz="2100" b="1" dirty="0">
              <a:ea typeface="宋体" pitchFamily="2" charset="-122"/>
            </a:endParaRPr>
          </a:p>
          <a:p>
            <a:pPr marL="342900" indent="-342900">
              <a:lnSpc>
                <a:spcPct val="150000"/>
              </a:lnSpc>
              <a:buFont typeface="Wingdings" pitchFamily="2" charset="2"/>
              <a:buChar char="l"/>
            </a:pPr>
            <a:r>
              <a:rPr lang="zh-CN" altLang="en-US" sz="2100" b="1" dirty="0">
                <a:solidFill>
                  <a:srgbClr val="FF0000"/>
                </a:solidFill>
                <a:ea typeface="宋体" pitchFamily="2" charset="-122"/>
              </a:rPr>
              <a:t>基数排序</a:t>
            </a:r>
            <a:endParaRPr lang="en-US" altLang="zh-CN" sz="2100" b="1" dirty="0">
              <a:solidFill>
                <a:srgbClr val="FF0000"/>
              </a:solidFill>
              <a:ea typeface="宋体" pitchFamily="2" charset="-122"/>
            </a:endParaRPr>
          </a:p>
        </p:txBody>
      </p:sp>
    </p:spTree>
    <p:extLst>
      <p:ext uri="{BB962C8B-B14F-4D97-AF65-F5344CB8AC3E}">
        <p14:creationId xmlns:p14="http://schemas.microsoft.com/office/powerpoint/2010/main" val="292545656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3329862" y="627534"/>
            <a:ext cx="2646294" cy="594066"/>
          </a:xfrm>
          <a:noFill/>
        </p:spPr>
        <p:txBody>
          <a:bodyPr>
            <a:normAutofit/>
          </a:bodyPr>
          <a:lstStyle/>
          <a:p>
            <a:pPr algn="ctr" eaLnBrk="1" hangingPunct="1"/>
            <a:r>
              <a:rPr lang="zh-CN" altLang="en-US" sz="2400" b="1" dirty="0">
                <a:latin typeface="宋体" pitchFamily="2" charset="-122"/>
                <a:ea typeface="宋体" pitchFamily="2" charset="-122"/>
                <a:cs typeface="Arial Unicode MS" pitchFamily="34" charset="-122"/>
              </a:rPr>
              <a:t>基数排序</a:t>
            </a:r>
          </a:p>
        </p:txBody>
      </p:sp>
      <p:sp>
        <p:nvSpPr>
          <p:cNvPr id="4" name="TextBox 3"/>
          <p:cNvSpPr txBox="1"/>
          <p:nvPr/>
        </p:nvSpPr>
        <p:spPr>
          <a:xfrm>
            <a:off x="1089061" y="1329612"/>
            <a:ext cx="7130265" cy="2862322"/>
          </a:xfrm>
          <a:prstGeom prst="rect">
            <a:avLst/>
          </a:prstGeom>
          <a:noFill/>
        </p:spPr>
        <p:txBody>
          <a:bodyPr wrap="square" rtlCol="0">
            <a:spAutoFit/>
          </a:bodyPr>
          <a:lstStyle/>
          <a:p>
            <a:pPr marL="257175" indent="-257175">
              <a:buFont typeface="Wingdings" panose="05000000000000000000" pitchFamily="2" charset="2"/>
              <a:buChar char="l"/>
            </a:pPr>
            <a:r>
              <a:rPr lang="zh-CN" altLang="en-US" dirty="0">
                <a:ea typeface="宋体" panose="02010600030101010101" pitchFamily="2" charset="-122"/>
              </a:rPr>
              <a:t>基数排序已经不再是一种常规的排序方法，它更多地像是一种排序方法的应用，基数排序必须依赖于另外的排序方法。基数排序的总体思路就是将待排数据拆分成多个关键字进行排序，也就是说，基数排序的实质是多关键字排序。</a:t>
            </a:r>
            <a:endParaRPr lang="en-US" altLang="zh-CN" dirty="0">
              <a:ea typeface="宋体" panose="02010600030101010101" pitchFamily="2" charset="-122"/>
            </a:endParaRPr>
          </a:p>
          <a:p>
            <a:pPr marL="257175" indent="-257175">
              <a:buFont typeface="Wingdings" panose="05000000000000000000" pitchFamily="2" charset="2"/>
              <a:buChar char="l"/>
            </a:pPr>
            <a:r>
              <a:rPr lang="zh-CN" altLang="en-US" dirty="0">
                <a:ea typeface="宋体" panose="02010600030101010101" pitchFamily="2" charset="-122"/>
              </a:rPr>
              <a:t>多</a:t>
            </a:r>
            <a:r>
              <a:rPr lang="zh-CN" altLang="en-US" dirty="0">
                <a:ea typeface="宋体" panose="02010600030101010101" pitchFamily="2" charset="-122"/>
              </a:rPr>
              <a:t>关键字排序的思路是将待排数据里的排序关键字拆分成多个排序关键字：第</a:t>
            </a:r>
            <a:r>
              <a:rPr lang="en-US" altLang="zh-CN" dirty="0">
                <a:ea typeface="宋体" panose="02010600030101010101" pitchFamily="2" charset="-122"/>
              </a:rPr>
              <a:t>1</a:t>
            </a:r>
            <a:r>
              <a:rPr lang="zh-CN" altLang="en-US" dirty="0">
                <a:ea typeface="宋体" panose="02010600030101010101" pitchFamily="2" charset="-122"/>
              </a:rPr>
              <a:t>个子关键字、第</a:t>
            </a:r>
            <a:r>
              <a:rPr lang="en-US" altLang="zh-CN" dirty="0">
                <a:ea typeface="宋体" panose="02010600030101010101" pitchFamily="2" charset="-122"/>
              </a:rPr>
              <a:t>2</a:t>
            </a:r>
            <a:r>
              <a:rPr lang="zh-CN" altLang="en-US" dirty="0">
                <a:ea typeface="宋体" panose="02010600030101010101" pitchFamily="2" charset="-122"/>
              </a:rPr>
              <a:t>个子关键字、第</a:t>
            </a:r>
            <a:r>
              <a:rPr lang="en-US" altLang="zh-CN" dirty="0">
                <a:ea typeface="宋体" panose="02010600030101010101" pitchFamily="2" charset="-122"/>
              </a:rPr>
              <a:t>3</a:t>
            </a:r>
            <a:r>
              <a:rPr lang="zh-CN" altLang="en-US" dirty="0">
                <a:ea typeface="宋体" panose="02010600030101010101" pitchFamily="2" charset="-122"/>
              </a:rPr>
              <a:t>个子关键字。。。然后，根据子关键字对待排数据进行排序。</a:t>
            </a:r>
            <a:endParaRPr lang="en-US" altLang="zh-CN" dirty="0">
              <a:ea typeface="宋体" panose="02010600030101010101" pitchFamily="2" charset="-122"/>
            </a:endParaRPr>
          </a:p>
          <a:p>
            <a:pPr marL="257175" indent="-257175">
              <a:buFont typeface="Wingdings" panose="05000000000000000000" pitchFamily="2" charset="2"/>
              <a:buChar char="l"/>
            </a:pPr>
            <a:r>
              <a:rPr lang="zh-CN" altLang="en-US" dirty="0">
                <a:ea typeface="宋体" panose="02010600030101010101" pitchFamily="2" charset="-122"/>
              </a:rPr>
              <a:t>在进行多关键字排序时有两种解决方案：</a:t>
            </a:r>
            <a:endParaRPr lang="en-US" altLang="zh-CN" dirty="0">
              <a:ea typeface="宋体" panose="02010600030101010101" pitchFamily="2" charset="-122"/>
            </a:endParaRPr>
          </a:p>
          <a:p>
            <a:pPr marL="600075" lvl="1" indent="-257175">
              <a:buFont typeface="Wingdings" panose="05000000000000000000" pitchFamily="2" charset="2"/>
              <a:buChar char="Ø"/>
            </a:pPr>
            <a:r>
              <a:rPr lang="zh-CN" altLang="en-US" dirty="0">
                <a:ea typeface="宋体" panose="02010600030101010101" pitchFamily="2" charset="-122"/>
              </a:rPr>
              <a:t>最高位优先法</a:t>
            </a:r>
            <a:r>
              <a:rPr lang="en-US" altLang="zh-CN" dirty="0">
                <a:ea typeface="宋体" panose="02010600030101010101" pitchFamily="2" charset="-122"/>
              </a:rPr>
              <a:t>MSD</a:t>
            </a:r>
          </a:p>
          <a:p>
            <a:pPr marL="600075" lvl="1" indent="-257175">
              <a:buFont typeface="Wingdings" panose="05000000000000000000" pitchFamily="2" charset="2"/>
              <a:buChar char="Ø"/>
            </a:pPr>
            <a:r>
              <a:rPr lang="zh-CN" altLang="en-US" dirty="0">
                <a:ea typeface="宋体" panose="02010600030101010101" pitchFamily="2" charset="-122"/>
              </a:rPr>
              <a:t>最低位优先法</a:t>
            </a:r>
            <a:r>
              <a:rPr lang="en-US" altLang="zh-CN" dirty="0">
                <a:ea typeface="宋体" panose="02010600030101010101" pitchFamily="2" charset="-122"/>
              </a:rPr>
              <a:t>LSD</a:t>
            </a:r>
          </a:p>
        </p:txBody>
      </p:sp>
    </p:spTree>
    <p:extLst>
      <p:ext uri="{BB962C8B-B14F-4D97-AF65-F5344CB8AC3E}">
        <p14:creationId xmlns:p14="http://schemas.microsoft.com/office/powerpoint/2010/main" val="335661963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843558"/>
            <a:ext cx="6156684" cy="2939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12006" y="4298405"/>
            <a:ext cx="2916324" cy="369332"/>
          </a:xfrm>
          <a:prstGeom prst="rect">
            <a:avLst/>
          </a:prstGeom>
          <a:noFill/>
        </p:spPr>
        <p:txBody>
          <a:bodyPr wrap="square" rtlCol="0">
            <a:spAutoFit/>
          </a:bodyPr>
          <a:lstStyle/>
          <a:p>
            <a:r>
              <a:rPr lang="en-US" altLang="zh-CN" b="1" dirty="0"/>
              <a:t>MultiKeyRadixSort.java</a:t>
            </a:r>
            <a:endParaRPr lang="zh-CN" altLang="en-US" b="1" dirty="0"/>
          </a:p>
        </p:txBody>
      </p:sp>
    </p:spTree>
    <p:extLst>
      <p:ext uri="{BB962C8B-B14F-4D97-AF65-F5344CB8AC3E}">
        <p14:creationId xmlns:p14="http://schemas.microsoft.com/office/powerpoint/2010/main" val="145790966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9170" y="833283"/>
            <a:ext cx="3240360" cy="46166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MSD</a:t>
            </a:r>
            <a:r>
              <a:rPr lang="zh-CN" altLang="en-US" sz="2400" b="1" dirty="0">
                <a:latin typeface="宋体" panose="02010600030101010101" pitchFamily="2" charset="-122"/>
                <a:ea typeface="宋体" panose="02010600030101010101" pitchFamily="2" charset="-122"/>
              </a:rPr>
              <a:t>法和</a:t>
            </a:r>
            <a:r>
              <a:rPr lang="en-US" altLang="zh-CN" sz="2400" b="1" dirty="0">
                <a:latin typeface="宋体" panose="02010600030101010101" pitchFamily="2" charset="-122"/>
                <a:ea typeface="宋体" panose="02010600030101010101" pitchFamily="2" charset="-122"/>
              </a:rPr>
              <a:t>LSD</a:t>
            </a:r>
            <a:r>
              <a:rPr lang="zh-CN" altLang="en-US" sz="2400" b="1" dirty="0">
                <a:latin typeface="宋体" panose="02010600030101010101" pitchFamily="2" charset="-122"/>
                <a:ea typeface="宋体" panose="02010600030101010101" pitchFamily="2" charset="-122"/>
              </a:rPr>
              <a:t>法的比较</a:t>
            </a:r>
            <a:endParaRPr lang="zh-CN" altLang="en-US" sz="2400" b="1" dirty="0">
              <a:latin typeface="宋体" panose="02010600030101010101" pitchFamily="2" charset="-122"/>
              <a:ea typeface="宋体" panose="02010600030101010101" pitchFamily="2" charset="-122"/>
            </a:endParaRPr>
          </a:p>
        </p:txBody>
      </p:sp>
      <p:sp>
        <p:nvSpPr>
          <p:cNvPr id="3" name="TextBox 2"/>
          <p:cNvSpPr txBox="1"/>
          <p:nvPr/>
        </p:nvSpPr>
        <p:spPr>
          <a:xfrm>
            <a:off x="1160980" y="1761660"/>
            <a:ext cx="7356296" cy="1754326"/>
          </a:xfrm>
          <a:prstGeom prst="rect">
            <a:avLst/>
          </a:prstGeom>
          <a:noFill/>
        </p:spPr>
        <p:txBody>
          <a:bodyPr wrap="square" rtlCol="0">
            <a:spAutoFit/>
          </a:bodyPr>
          <a:lstStyle/>
          <a:p>
            <a:pPr>
              <a:lnSpc>
                <a:spcPct val="150000"/>
              </a:lnSpc>
            </a:pPr>
            <a:r>
              <a:rPr lang="zh-CN" altLang="en-US" dirty="0">
                <a:ea typeface="宋体" panose="02010600030101010101" pitchFamily="2" charset="-122"/>
              </a:rPr>
              <a:t>比较</a:t>
            </a:r>
            <a:r>
              <a:rPr lang="en-US" altLang="zh-CN" dirty="0">
                <a:ea typeface="宋体" panose="02010600030101010101" pitchFamily="2" charset="-122"/>
              </a:rPr>
              <a:t>MSD</a:t>
            </a:r>
            <a:r>
              <a:rPr lang="zh-CN" altLang="en-US" dirty="0">
                <a:ea typeface="宋体" panose="02010600030101010101" pitchFamily="2" charset="-122"/>
              </a:rPr>
              <a:t>法和</a:t>
            </a:r>
            <a:r>
              <a:rPr lang="en-US" altLang="zh-CN" dirty="0">
                <a:ea typeface="宋体" panose="02010600030101010101" pitchFamily="2" charset="-122"/>
              </a:rPr>
              <a:t>LSD</a:t>
            </a:r>
            <a:r>
              <a:rPr lang="zh-CN" altLang="en-US" dirty="0">
                <a:ea typeface="宋体" panose="02010600030101010101" pitchFamily="2" charset="-122"/>
              </a:rPr>
              <a:t>法，一般来讲，</a:t>
            </a:r>
            <a:r>
              <a:rPr lang="en-US" altLang="zh-CN" dirty="0">
                <a:ea typeface="宋体" panose="02010600030101010101" pitchFamily="2" charset="-122"/>
              </a:rPr>
              <a:t>LSD</a:t>
            </a:r>
            <a:r>
              <a:rPr lang="zh-CN" altLang="en-US" dirty="0">
                <a:ea typeface="宋体" panose="02010600030101010101" pitchFamily="2" charset="-122"/>
              </a:rPr>
              <a:t>法要比</a:t>
            </a:r>
            <a:r>
              <a:rPr lang="en-US" altLang="zh-CN" dirty="0">
                <a:ea typeface="宋体" panose="02010600030101010101" pitchFamily="2" charset="-122"/>
              </a:rPr>
              <a:t>MSD</a:t>
            </a:r>
            <a:r>
              <a:rPr lang="zh-CN" altLang="en-US" dirty="0">
                <a:ea typeface="宋体" panose="02010600030101010101" pitchFamily="2" charset="-122"/>
              </a:rPr>
              <a:t>法来得简单，因为</a:t>
            </a:r>
            <a:r>
              <a:rPr lang="en-US" altLang="zh-CN" dirty="0">
                <a:ea typeface="宋体" panose="02010600030101010101" pitchFamily="2" charset="-122"/>
              </a:rPr>
              <a:t>LSD</a:t>
            </a:r>
            <a:r>
              <a:rPr lang="zh-CN" altLang="en-US" dirty="0">
                <a:ea typeface="宋体" panose="02010600030101010101" pitchFamily="2" charset="-122"/>
              </a:rPr>
              <a:t>法是从头到尾进行若干次分配和收集，执行的次数取决于构成关键字值的成分为多少；而</a:t>
            </a:r>
            <a:r>
              <a:rPr lang="en-US" altLang="zh-CN" dirty="0">
                <a:ea typeface="宋体" panose="02010600030101010101" pitchFamily="2" charset="-122"/>
              </a:rPr>
              <a:t>MSD</a:t>
            </a:r>
            <a:r>
              <a:rPr lang="zh-CN" altLang="en-US" dirty="0">
                <a:ea typeface="宋体" panose="02010600030101010101" pitchFamily="2" charset="-122"/>
              </a:rPr>
              <a:t>法则要处理各序列与子序列的独立排序问题，就可能复杂一些。</a:t>
            </a:r>
            <a:endParaRPr lang="zh-CN" altLang="en-US" dirty="0">
              <a:ea typeface="宋体" panose="02010600030101010101" pitchFamily="2" charset="-122"/>
            </a:endParaRPr>
          </a:p>
        </p:txBody>
      </p:sp>
    </p:spTree>
    <p:extLst>
      <p:ext uri="{BB962C8B-B14F-4D97-AF65-F5344CB8AC3E}">
        <p14:creationId xmlns:p14="http://schemas.microsoft.com/office/powerpoint/2010/main" val="389844944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C:\Users\shkstart\Desktop\QQ截图201311270337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227" y="689445"/>
            <a:ext cx="7193275" cy="3797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83992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1790" y="789552"/>
            <a:ext cx="3996444"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各种内部排序方法性能比较</a:t>
            </a:r>
            <a:endParaRPr lang="zh-CN" altLang="en-US" sz="2400" b="1" dirty="0">
              <a:latin typeface="宋体" panose="02010600030101010101" pitchFamily="2" charset="-122"/>
              <a:ea typeface="宋体" panose="02010600030101010101" pitchFamily="2" charset="-122"/>
            </a:endParaRPr>
          </a:p>
        </p:txBody>
      </p:sp>
      <p:sp>
        <p:nvSpPr>
          <p:cNvPr id="3" name="TextBox 2"/>
          <p:cNvSpPr txBox="1"/>
          <p:nvPr/>
        </p:nvSpPr>
        <p:spPr>
          <a:xfrm>
            <a:off x="1027415" y="1437624"/>
            <a:ext cx="7387119" cy="2862322"/>
          </a:xfrm>
          <a:prstGeom prst="rect">
            <a:avLst/>
          </a:prstGeom>
          <a:noFill/>
        </p:spPr>
        <p:txBody>
          <a:bodyPr wrap="square" rtlCol="0">
            <a:spAutoFit/>
          </a:bodyPr>
          <a:lstStyle/>
          <a:p>
            <a:r>
              <a:rPr lang="en-US" altLang="zh-CN" dirty="0">
                <a:ea typeface="宋体" panose="02010600030101010101" pitchFamily="2" charset="-122"/>
              </a:rPr>
              <a:t>1.</a:t>
            </a:r>
            <a:r>
              <a:rPr lang="zh-CN" altLang="en-US" b="1" dirty="0">
                <a:solidFill>
                  <a:srgbClr val="0000FF"/>
                </a:solidFill>
                <a:ea typeface="宋体" panose="02010600030101010101" pitchFamily="2" charset="-122"/>
              </a:rPr>
              <a:t>从平均时间而言</a:t>
            </a:r>
            <a:r>
              <a:rPr lang="zh-CN" altLang="en-US" dirty="0">
                <a:ea typeface="宋体" panose="02010600030101010101" pitchFamily="2" charset="-122"/>
              </a:rPr>
              <a:t>：快速排序最佳。但在最坏情况下时间性能不如堆排序和归并排序。</a:t>
            </a:r>
            <a:endParaRPr lang="en-US" altLang="zh-CN" dirty="0">
              <a:ea typeface="宋体" panose="02010600030101010101" pitchFamily="2" charset="-122"/>
            </a:endParaRPr>
          </a:p>
          <a:p>
            <a:r>
              <a:rPr lang="en-US" altLang="zh-CN" dirty="0">
                <a:ea typeface="宋体" panose="02010600030101010101" pitchFamily="2" charset="-122"/>
              </a:rPr>
              <a:t>2.</a:t>
            </a:r>
            <a:r>
              <a:rPr lang="zh-CN" altLang="en-US" b="1" dirty="0">
                <a:solidFill>
                  <a:srgbClr val="0000FF"/>
                </a:solidFill>
                <a:ea typeface="宋体" panose="02010600030101010101" pitchFamily="2" charset="-122"/>
              </a:rPr>
              <a:t>从算法简单性看</a:t>
            </a:r>
            <a:r>
              <a:rPr lang="zh-CN" altLang="en-US" dirty="0">
                <a:ea typeface="宋体" panose="02010600030101010101" pitchFamily="2" charset="-122"/>
              </a:rPr>
              <a:t>：由于直接选择排序、直接插入排序和冒泡排序的算法比较简单，将其认为是简单算法，都包含在上图的“简单排序”中。对于</a:t>
            </a:r>
            <a:r>
              <a:rPr lang="en-US" altLang="zh-CN" dirty="0">
                <a:ea typeface="宋体" panose="02010600030101010101" pitchFamily="2" charset="-122"/>
              </a:rPr>
              <a:t>Shell</a:t>
            </a:r>
            <a:r>
              <a:rPr lang="zh-CN" altLang="en-US" dirty="0">
                <a:ea typeface="宋体" panose="02010600030101010101" pitchFamily="2" charset="-122"/>
              </a:rPr>
              <a:t>排序、堆排序、快速排序和归并排序算法，其算法比较复杂，认为是复杂排序。</a:t>
            </a:r>
            <a:endParaRPr lang="en-US" altLang="zh-CN" dirty="0">
              <a:ea typeface="宋体" panose="02010600030101010101" pitchFamily="2" charset="-122"/>
            </a:endParaRPr>
          </a:p>
          <a:p>
            <a:r>
              <a:rPr lang="en-US" altLang="zh-CN" dirty="0">
                <a:ea typeface="宋体" panose="02010600030101010101" pitchFamily="2" charset="-122"/>
              </a:rPr>
              <a:t>3.</a:t>
            </a:r>
            <a:r>
              <a:rPr lang="zh-CN" altLang="en-US" b="1" dirty="0">
                <a:solidFill>
                  <a:srgbClr val="0000FF"/>
                </a:solidFill>
                <a:ea typeface="宋体" panose="02010600030101010101" pitchFamily="2" charset="-122"/>
              </a:rPr>
              <a:t>从稳定性看</a:t>
            </a:r>
            <a:r>
              <a:rPr lang="zh-CN" altLang="en-US" dirty="0">
                <a:ea typeface="宋体" panose="02010600030101010101" pitchFamily="2" charset="-122"/>
              </a:rPr>
              <a:t>：直接插入排序、冒泡排序和归并排序时稳定的；而直接选择排序、快速排序、</a:t>
            </a:r>
            <a:r>
              <a:rPr lang="en-US" altLang="zh-CN" dirty="0">
                <a:ea typeface="宋体" panose="02010600030101010101" pitchFamily="2" charset="-122"/>
              </a:rPr>
              <a:t> Shell</a:t>
            </a:r>
            <a:r>
              <a:rPr lang="zh-CN" altLang="en-US" dirty="0">
                <a:ea typeface="宋体" panose="02010600030101010101" pitchFamily="2" charset="-122"/>
              </a:rPr>
              <a:t>排序和</a:t>
            </a:r>
            <a:r>
              <a:rPr lang="zh-CN" altLang="en-US" dirty="0">
                <a:ea typeface="宋体" panose="02010600030101010101" pitchFamily="2" charset="-122"/>
              </a:rPr>
              <a:t>堆排序是不稳定排序</a:t>
            </a:r>
            <a:endParaRPr lang="en-US" altLang="zh-CN" dirty="0">
              <a:ea typeface="宋体" panose="02010600030101010101" pitchFamily="2" charset="-122"/>
            </a:endParaRPr>
          </a:p>
          <a:p>
            <a:r>
              <a:rPr lang="en-US" altLang="zh-CN" dirty="0">
                <a:ea typeface="宋体" panose="02010600030101010101" pitchFamily="2" charset="-122"/>
              </a:rPr>
              <a:t>4.</a:t>
            </a:r>
            <a:r>
              <a:rPr lang="zh-CN" altLang="en-US" b="1" dirty="0">
                <a:solidFill>
                  <a:srgbClr val="0000FF"/>
                </a:solidFill>
                <a:ea typeface="宋体" panose="02010600030101010101" pitchFamily="2" charset="-122"/>
              </a:rPr>
              <a:t>从待排序的记录数</a:t>
            </a:r>
            <a:r>
              <a:rPr lang="en-US" altLang="zh-CN" b="1" dirty="0">
                <a:solidFill>
                  <a:srgbClr val="0000FF"/>
                </a:solidFill>
                <a:ea typeface="宋体" panose="02010600030101010101" pitchFamily="2" charset="-122"/>
              </a:rPr>
              <a:t>n</a:t>
            </a:r>
            <a:r>
              <a:rPr lang="zh-CN" altLang="en-US" b="1" dirty="0">
                <a:solidFill>
                  <a:srgbClr val="0000FF"/>
                </a:solidFill>
                <a:ea typeface="宋体" panose="02010600030101010101" pitchFamily="2" charset="-122"/>
              </a:rPr>
              <a:t>的大小看</a:t>
            </a:r>
            <a:r>
              <a:rPr lang="zh-CN" altLang="en-US" dirty="0">
                <a:ea typeface="宋体" panose="02010600030101010101" pitchFamily="2" charset="-122"/>
              </a:rPr>
              <a:t>，</a:t>
            </a:r>
            <a:r>
              <a:rPr lang="en-US" altLang="zh-CN" dirty="0">
                <a:ea typeface="宋体" panose="02010600030101010101" pitchFamily="2" charset="-122"/>
              </a:rPr>
              <a:t>n</a:t>
            </a:r>
            <a:r>
              <a:rPr lang="zh-CN" altLang="en-US" dirty="0">
                <a:ea typeface="宋体" panose="02010600030101010101" pitchFamily="2" charset="-122"/>
              </a:rPr>
              <a:t>较小时，宜采用简单排序；而</a:t>
            </a:r>
            <a:r>
              <a:rPr lang="en-US" altLang="zh-CN" dirty="0">
                <a:ea typeface="宋体" panose="02010600030101010101" pitchFamily="2" charset="-122"/>
              </a:rPr>
              <a:t>n</a:t>
            </a:r>
            <a:r>
              <a:rPr lang="zh-CN" altLang="en-US" dirty="0">
                <a:ea typeface="宋体" panose="02010600030101010101" pitchFamily="2" charset="-122"/>
              </a:rPr>
              <a:t>较大时宜采用改进排序。</a:t>
            </a:r>
            <a:endParaRPr lang="en-US" altLang="zh-CN" dirty="0">
              <a:ea typeface="宋体" panose="02010600030101010101" pitchFamily="2" charset="-122"/>
            </a:endParaRPr>
          </a:p>
        </p:txBody>
      </p:sp>
    </p:spTree>
    <p:extLst>
      <p:ext uri="{BB962C8B-B14F-4D97-AF65-F5344CB8AC3E}">
        <p14:creationId xmlns:p14="http://schemas.microsoft.com/office/powerpoint/2010/main" val="104848898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7874" y="628840"/>
            <a:ext cx="2754306" cy="507831"/>
          </a:xfrm>
          <a:prstGeom prst="rect">
            <a:avLst/>
          </a:prstGeom>
          <a:noFill/>
        </p:spPr>
        <p:txBody>
          <a:bodyPr wrap="square" rtlCol="0">
            <a:spAutoFit/>
          </a:bodyPr>
          <a:lstStyle/>
          <a:p>
            <a:r>
              <a:rPr lang="zh-CN" altLang="zh-CN" sz="2700" b="1" dirty="0">
                <a:latin typeface="宋体" pitchFamily="2" charset="-122"/>
                <a:ea typeface="宋体" pitchFamily="2" charset="-122"/>
              </a:rPr>
              <a:t>排序方法的选择</a:t>
            </a:r>
            <a:endParaRPr lang="zh-CN" altLang="en-US" sz="2700" b="1" dirty="0">
              <a:latin typeface="宋体" pitchFamily="2" charset="-122"/>
              <a:ea typeface="宋体" pitchFamily="2" charset="-122"/>
            </a:endParaRPr>
          </a:p>
        </p:txBody>
      </p:sp>
      <p:sp>
        <p:nvSpPr>
          <p:cNvPr id="3" name="TextBox 2"/>
          <p:cNvSpPr txBox="1"/>
          <p:nvPr/>
        </p:nvSpPr>
        <p:spPr>
          <a:xfrm>
            <a:off x="976046" y="1329612"/>
            <a:ext cx="7263828" cy="2908489"/>
          </a:xfrm>
          <a:prstGeom prst="rect">
            <a:avLst/>
          </a:prstGeom>
          <a:noFill/>
        </p:spPr>
        <p:txBody>
          <a:bodyPr wrap="square" rtlCol="0">
            <a:spAutoFit/>
          </a:bodyPr>
          <a:lstStyle/>
          <a:p>
            <a:r>
              <a:rPr lang="en-US" altLang="zh-CN" sz="2100" dirty="0">
                <a:ea typeface="宋体" pitchFamily="2" charset="-122"/>
                <a:cs typeface="Times New Roman" pitchFamily="18" charset="0"/>
              </a:rPr>
              <a:t>(1)</a:t>
            </a:r>
            <a:r>
              <a:rPr lang="zh-CN" altLang="zh-CN" sz="2100" dirty="0">
                <a:ea typeface="宋体" pitchFamily="2" charset="-122"/>
                <a:cs typeface="Times New Roman" pitchFamily="18" charset="0"/>
              </a:rPr>
              <a:t>若</a:t>
            </a:r>
            <a:r>
              <a:rPr lang="en-US" altLang="zh-CN" sz="2100" dirty="0">
                <a:ea typeface="宋体" pitchFamily="2" charset="-122"/>
                <a:cs typeface="Times New Roman" pitchFamily="18" charset="0"/>
              </a:rPr>
              <a:t>n</a:t>
            </a:r>
            <a:r>
              <a:rPr lang="zh-CN" altLang="zh-CN" sz="2100" dirty="0">
                <a:ea typeface="宋体" pitchFamily="2" charset="-122"/>
                <a:cs typeface="Times New Roman" pitchFamily="18" charset="0"/>
              </a:rPr>
              <a:t>较小</a:t>
            </a:r>
            <a:r>
              <a:rPr lang="en-US" altLang="zh-CN" sz="2100" dirty="0">
                <a:ea typeface="宋体" pitchFamily="2" charset="-122"/>
                <a:cs typeface="Times New Roman" pitchFamily="18" charset="0"/>
              </a:rPr>
              <a:t>(</a:t>
            </a:r>
            <a:r>
              <a:rPr lang="zh-CN" altLang="zh-CN" sz="2100" dirty="0">
                <a:ea typeface="宋体" pitchFamily="2" charset="-122"/>
                <a:cs typeface="Times New Roman" pitchFamily="18" charset="0"/>
              </a:rPr>
              <a:t>如</a:t>
            </a:r>
            <a:r>
              <a:rPr lang="en-US" altLang="zh-CN" sz="2100" dirty="0">
                <a:ea typeface="宋体" pitchFamily="2" charset="-122"/>
                <a:cs typeface="Times New Roman" pitchFamily="18" charset="0"/>
              </a:rPr>
              <a:t>n≤50)</a:t>
            </a:r>
            <a:r>
              <a:rPr lang="zh-CN" altLang="zh-CN" sz="2100" dirty="0">
                <a:ea typeface="宋体" pitchFamily="2" charset="-122"/>
                <a:cs typeface="Times New Roman" pitchFamily="18" charset="0"/>
              </a:rPr>
              <a:t>，可采用</a:t>
            </a:r>
            <a:r>
              <a:rPr lang="zh-CN" altLang="zh-CN" sz="2100" b="1" dirty="0">
                <a:solidFill>
                  <a:srgbClr val="0000FF"/>
                </a:solidFill>
                <a:ea typeface="宋体" pitchFamily="2" charset="-122"/>
                <a:cs typeface="Times New Roman" pitchFamily="18" charset="0"/>
              </a:rPr>
              <a:t>直接插入</a:t>
            </a:r>
            <a:r>
              <a:rPr lang="zh-CN" altLang="zh-CN" sz="2100" dirty="0">
                <a:ea typeface="宋体" pitchFamily="2" charset="-122"/>
                <a:cs typeface="Times New Roman" pitchFamily="18" charset="0"/>
              </a:rPr>
              <a:t>或</a:t>
            </a:r>
            <a:r>
              <a:rPr lang="zh-CN" altLang="zh-CN" sz="2100" b="1" dirty="0">
                <a:solidFill>
                  <a:srgbClr val="0000FF"/>
                </a:solidFill>
                <a:ea typeface="宋体" pitchFamily="2" charset="-122"/>
                <a:cs typeface="Times New Roman" pitchFamily="18" charset="0"/>
              </a:rPr>
              <a:t>直接选择排序</a:t>
            </a:r>
            <a:r>
              <a:rPr lang="zh-CN" altLang="zh-CN" sz="2100" dirty="0">
                <a:ea typeface="宋体" pitchFamily="2" charset="-122"/>
                <a:cs typeface="Times New Roman" pitchFamily="18" charset="0"/>
              </a:rPr>
              <a:t>。</a:t>
            </a:r>
          </a:p>
          <a:p>
            <a:r>
              <a:rPr lang="en-US" altLang="zh-CN" sz="2100" dirty="0">
                <a:ea typeface="宋体" pitchFamily="2" charset="-122"/>
                <a:cs typeface="Times New Roman" pitchFamily="18" charset="0"/>
              </a:rPr>
              <a:t>  </a:t>
            </a:r>
            <a:r>
              <a:rPr lang="en-US" altLang="zh-CN" sz="2100" dirty="0">
                <a:ea typeface="宋体" pitchFamily="2" charset="-122"/>
                <a:cs typeface="Times New Roman" pitchFamily="18" charset="0"/>
              </a:rPr>
              <a:t>   </a:t>
            </a:r>
            <a:r>
              <a:rPr lang="zh-CN" altLang="zh-CN" sz="2100" dirty="0">
                <a:ea typeface="宋体" pitchFamily="2" charset="-122"/>
                <a:cs typeface="Times New Roman" pitchFamily="18" charset="0"/>
              </a:rPr>
              <a:t>当</a:t>
            </a:r>
            <a:r>
              <a:rPr lang="zh-CN" altLang="zh-CN" sz="2100" dirty="0">
                <a:ea typeface="宋体" pitchFamily="2" charset="-122"/>
                <a:cs typeface="Times New Roman" pitchFamily="18" charset="0"/>
              </a:rPr>
              <a:t>记录规模较小时，直接插入排序较好；否则因为直接选择移动的记录数少于直接</a:t>
            </a:r>
            <a:r>
              <a:rPr lang="zh-CN" altLang="zh-CN" sz="2100" dirty="0">
                <a:ea typeface="宋体" pitchFamily="2" charset="-122"/>
                <a:cs typeface="Times New Roman" pitchFamily="18" charset="0"/>
              </a:rPr>
              <a:t>插</a:t>
            </a:r>
            <a:r>
              <a:rPr lang="zh-CN" altLang="en-US" sz="2100" dirty="0">
                <a:ea typeface="宋体" pitchFamily="2" charset="-122"/>
                <a:cs typeface="Times New Roman" pitchFamily="18" charset="0"/>
              </a:rPr>
              <a:t>入</a:t>
            </a:r>
            <a:r>
              <a:rPr lang="zh-CN" altLang="zh-CN" sz="2100" dirty="0">
                <a:ea typeface="宋体" pitchFamily="2" charset="-122"/>
                <a:cs typeface="Times New Roman" pitchFamily="18" charset="0"/>
              </a:rPr>
              <a:t>，</a:t>
            </a:r>
            <a:r>
              <a:rPr lang="zh-CN" altLang="zh-CN" sz="2100" dirty="0">
                <a:ea typeface="宋体" pitchFamily="2" charset="-122"/>
                <a:cs typeface="Times New Roman" pitchFamily="18" charset="0"/>
              </a:rPr>
              <a:t>应选直接选择排序为宜</a:t>
            </a:r>
            <a:r>
              <a:rPr lang="zh-CN" altLang="zh-CN" sz="2100" dirty="0">
                <a:ea typeface="宋体" pitchFamily="2" charset="-122"/>
                <a:cs typeface="Times New Roman" pitchFamily="18" charset="0"/>
              </a:rPr>
              <a:t>。</a:t>
            </a:r>
            <a:endParaRPr lang="en-US" altLang="zh-CN" sz="2100" dirty="0">
              <a:ea typeface="宋体" pitchFamily="2" charset="-122"/>
              <a:cs typeface="Times New Roman" pitchFamily="18" charset="0"/>
            </a:endParaRPr>
          </a:p>
          <a:p>
            <a:endParaRPr lang="zh-CN" altLang="zh-CN" sz="750" dirty="0">
              <a:ea typeface="宋体" pitchFamily="2" charset="-122"/>
              <a:cs typeface="Times New Roman" pitchFamily="18" charset="0"/>
            </a:endParaRPr>
          </a:p>
          <a:p>
            <a:r>
              <a:rPr lang="en-US" altLang="zh-CN" sz="2100" dirty="0">
                <a:ea typeface="宋体" pitchFamily="2" charset="-122"/>
                <a:cs typeface="Times New Roman" pitchFamily="18" charset="0"/>
              </a:rPr>
              <a:t>(</a:t>
            </a:r>
            <a:r>
              <a:rPr lang="en-US" altLang="zh-CN" sz="2100" dirty="0">
                <a:ea typeface="宋体" pitchFamily="2" charset="-122"/>
                <a:cs typeface="Times New Roman" pitchFamily="18" charset="0"/>
              </a:rPr>
              <a:t>2)</a:t>
            </a:r>
            <a:r>
              <a:rPr lang="zh-CN" altLang="zh-CN" sz="2100" dirty="0">
                <a:ea typeface="宋体" pitchFamily="2" charset="-122"/>
                <a:cs typeface="Times New Roman" pitchFamily="18" charset="0"/>
              </a:rPr>
              <a:t>若文件初始状态基本有序</a:t>
            </a:r>
            <a:r>
              <a:rPr lang="en-US" altLang="zh-CN" sz="2100" dirty="0">
                <a:ea typeface="宋体" pitchFamily="2" charset="-122"/>
                <a:cs typeface="Times New Roman" pitchFamily="18" charset="0"/>
              </a:rPr>
              <a:t>(</a:t>
            </a:r>
            <a:r>
              <a:rPr lang="zh-CN" altLang="zh-CN" sz="2100" dirty="0">
                <a:ea typeface="宋体" pitchFamily="2" charset="-122"/>
                <a:cs typeface="Times New Roman" pitchFamily="18" charset="0"/>
              </a:rPr>
              <a:t>指正序</a:t>
            </a:r>
            <a:r>
              <a:rPr lang="en-US" altLang="zh-CN" sz="2100" dirty="0">
                <a:ea typeface="宋体" pitchFamily="2" charset="-122"/>
                <a:cs typeface="Times New Roman" pitchFamily="18" charset="0"/>
              </a:rPr>
              <a:t>)</a:t>
            </a:r>
            <a:r>
              <a:rPr lang="zh-CN" altLang="zh-CN" sz="2100" dirty="0">
                <a:ea typeface="宋体" pitchFamily="2" charset="-122"/>
                <a:cs typeface="Times New Roman" pitchFamily="18" charset="0"/>
              </a:rPr>
              <a:t>，则应选用</a:t>
            </a:r>
            <a:r>
              <a:rPr lang="zh-CN" altLang="zh-CN" sz="2100" b="1" dirty="0">
                <a:solidFill>
                  <a:srgbClr val="0000FF"/>
                </a:solidFill>
                <a:ea typeface="宋体" pitchFamily="2" charset="-122"/>
                <a:cs typeface="Times New Roman" pitchFamily="18" charset="0"/>
              </a:rPr>
              <a:t>直接</a:t>
            </a:r>
            <a:r>
              <a:rPr lang="zh-CN" altLang="zh-CN" sz="2100" b="1" dirty="0">
                <a:solidFill>
                  <a:srgbClr val="0000FF"/>
                </a:solidFill>
                <a:ea typeface="宋体" pitchFamily="2" charset="-122"/>
                <a:cs typeface="Times New Roman" pitchFamily="18" charset="0"/>
              </a:rPr>
              <a:t>插</a:t>
            </a:r>
            <a:r>
              <a:rPr lang="zh-CN" altLang="en-US" sz="2100" b="1" dirty="0">
                <a:solidFill>
                  <a:srgbClr val="0000FF"/>
                </a:solidFill>
                <a:ea typeface="宋体" pitchFamily="2" charset="-122"/>
                <a:cs typeface="Times New Roman" pitchFamily="18" charset="0"/>
              </a:rPr>
              <a:t>入</a:t>
            </a:r>
            <a:r>
              <a:rPr lang="zh-CN" altLang="zh-CN" sz="2100" dirty="0">
                <a:solidFill>
                  <a:srgbClr val="0000FF"/>
                </a:solidFill>
                <a:ea typeface="宋体" pitchFamily="2" charset="-122"/>
                <a:cs typeface="Times New Roman" pitchFamily="18" charset="0"/>
              </a:rPr>
              <a:t>、</a:t>
            </a:r>
            <a:r>
              <a:rPr lang="zh-CN" altLang="zh-CN" sz="2100" b="1" dirty="0">
                <a:solidFill>
                  <a:srgbClr val="0000FF"/>
                </a:solidFill>
                <a:ea typeface="宋体" pitchFamily="2" charset="-122"/>
                <a:cs typeface="Times New Roman" pitchFamily="18" charset="0"/>
              </a:rPr>
              <a:t>冒泡</a:t>
            </a:r>
            <a:r>
              <a:rPr lang="zh-CN" altLang="zh-CN" sz="2100" dirty="0">
                <a:ea typeface="宋体" pitchFamily="2" charset="-122"/>
                <a:cs typeface="Times New Roman" pitchFamily="18" charset="0"/>
              </a:rPr>
              <a:t>或随机的</a:t>
            </a:r>
            <a:r>
              <a:rPr lang="zh-CN" altLang="zh-CN" sz="2100" b="1" dirty="0">
                <a:solidFill>
                  <a:srgbClr val="0000FF"/>
                </a:solidFill>
                <a:ea typeface="宋体" pitchFamily="2" charset="-122"/>
                <a:cs typeface="Times New Roman" pitchFamily="18" charset="0"/>
              </a:rPr>
              <a:t>快速排序</a:t>
            </a:r>
            <a:r>
              <a:rPr lang="zh-CN" altLang="zh-CN" sz="2100" dirty="0">
                <a:ea typeface="宋体" pitchFamily="2" charset="-122"/>
                <a:cs typeface="Times New Roman" pitchFamily="18" charset="0"/>
              </a:rPr>
              <a:t>为宜</a:t>
            </a:r>
            <a:r>
              <a:rPr lang="zh-CN" altLang="zh-CN" sz="2100" dirty="0">
                <a:ea typeface="宋体" pitchFamily="2" charset="-122"/>
                <a:cs typeface="Times New Roman" pitchFamily="18" charset="0"/>
              </a:rPr>
              <a:t>；</a:t>
            </a:r>
            <a:endParaRPr lang="en-US" altLang="zh-CN" sz="2100" dirty="0">
              <a:ea typeface="宋体" pitchFamily="2" charset="-122"/>
              <a:cs typeface="Times New Roman" pitchFamily="18" charset="0"/>
            </a:endParaRPr>
          </a:p>
          <a:p>
            <a:endParaRPr lang="zh-CN" altLang="zh-CN" sz="750" dirty="0">
              <a:ea typeface="宋体" pitchFamily="2" charset="-122"/>
              <a:cs typeface="Times New Roman" pitchFamily="18" charset="0"/>
            </a:endParaRPr>
          </a:p>
          <a:p>
            <a:r>
              <a:rPr lang="en-US" altLang="zh-CN" sz="2100" dirty="0">
                <a:ea typeface="宋体" pitchFamily="2" charset="-122"/>
                <a:cs typeface="Times New Roman" pitchFamily="18" charset="0"/>
              </a:rPr>
              <a:t>(</a:t>
            </a:r>
            <a:r>
              <a:rPr lang="en-US" altLang="zh-CN" sz="2100" dirty="0">
                <a:ea typeface="宋体" pitchFamily="2" charset="-122"/>
                <a:cs typeface="Times New Roman" pitchFamily="18" charset="0"/>
              </a:rPr>
              <a:t>3)</a:t>
            </a:r>
            <a:r>
              <a:rPr lang="zh-CN" altLang="zh-CN" sz="2100" dirty="0">
                <a:ea typeface="宋体" pitchFamily="2" charset="-122"/>
                <a:cs typeface="Times New Roman" pitchFamily="18" charset="0"/>
              </a:rPr>
              <a:t>若</a:t>
            </a:r>
            <a:r>
              <a:rPr lang="en-US" altLang="zh-CN" sz="2100" dirty="0">
                <a:ea typeface="宋体" pitchFamily="2" charset="-122"/>
                <a:cs typeface="Times New Roman" pitchFamily="18" charset="0"/>
              </a:rPr>
              <a:t>n</a:t>
            </a:r>
            <a:r>
              <a:rPr lang="zh-CN" altLang="zh-CN" sz="2100" dirty="0">
                <a:ea typeface="宋体" pitchFamily="2" charset="-122"/>
                <a:cs typeface="Times New Roman" pitchFamily="18" charset="0"/>
              </a:rPr>
              <a:t>较大，则应采用时间复杂度为</a:t>
            </a:r>
            <a:r>
              <a:rPr lang="en-US" altLang="zh-CN" sz="2100" dirty="0">
                <a:ea typeface="宋体" pitchFamily="2" charset="-122"/>
                <a:cs typeface="Times New Roman" pitchFamily="18" charset="0"/>
              </a:rPr>
              <a:t>O(</a:t>
            </a:r>
            <a:r>
              <a:rPr lang="en-US" altLang="zh-CN" sz="2100" dirty="0" err="1">
                <a:ea typeface="宋体" pitchFamily="2" charset="-122"/>
                <a:cs typeface="Times New Roman" pitchFamily="18" charset="0"/>
              </a:rPr>
              <a:t>nlgn</a:t>
            </a:r>
            <a:r>
              <a:rPr lang="en-US" altLang="zh-CN" sz="2100" dirty="0">
                <a:ea typeface="宋体" pitchFamily="2" charset="-122"/>
                <a:cs typeface="Times New Roman" pitchFamily="18" charset="0"/>
              </a:rPr>
              <a:t>)</a:t>
            </a:r>
            <a:r>
              <a:rPr lang="zh-CN" altLang="zh-CN" sz="2100" dirty="0">
                <a:ea typeface="宋体" pitchFamily="2" charset="-122"/>
                <a:cs typeface="Times New Roman" pitchFamily="18" charset="0"/>
              </a:rPr>
              <a:t>的排序方法：</a:t>
            </a:r>
            <a:r>
              <a:rPr lang="zh-CN" altLang="zh-CN" sz="2100" b="1" dirty="0">
                <a:solidFill>
                  <a:srgbClr val="0000FF"/>
                </a:solidFill>
                <a:ea typeface="宋体" pitchFamily="2" charset="-122"/>
                <a:cs typeface="Times New Roman" pitchFamily="18" charset="0"/>
              </a:rPr>
              <a:t>快速排序</a:t>
            </a:r>
            <a:r>
              <a:rPr lang="zh-CN" altLang="zh-CN" sz="2100" dirty="0">
                <a:solidFill>
                  <a:srgbClr val="0000FF"/>
                </a:solidFill>
                <a:ea typeface="宋体" pitchFamily="2" charset="-122"/>
                <a:cs typeface="Times New Roman" pitchFamily="18" charset="0"/>
              </a:rPr>
              <a:t>、</a:t>
            </a:r>
            <a:r>
              <a:rPr lang="zh-CN" altLang="zh-CN" sz="2100" b="1" dirty="0">
                <a:solidFill>
                  <a:srgbClr val="0000FF"/>
                </a:solidFill>
                <a:ea typeface="宋体" pitchFamily="2" charset="-122"/>
                <a:cs typeface="Times New Roman" pitchFamily="18" charset="0"/>
              </a:rPr>
              <a:t>堆排序</a:t>
            </a:r>
            <a:r>
              <a:rPr lang="zh-CN" altLang="zh-CN" sz="2100" dirty="0">
                <a:ea typeface="宋体" pitchFamily="2" charset="-122"/>
                <a:cs typeface="Times New Roman" pitchFamily="18" charset="0"/>
              </a:rPr>
              <a:t>或</a:t>
            </a:r>
            <a:r>
              <a:rPr lang="zh-CN" altLang="zh-CN" sz="2100" b="1" dirty="0">
                <a:solidFill>
                  <a:srgbClr val="0000FF"/>
                </a:solidFill>
                <a:ea typeface="宋体" pitchFamily="2" charset="-122"/>
                <a:cs typeface="Times New Roman" pitchFamily="18" charset="0"/>
              </a:rPr>
              <a:t>归并排序</a:t>
            </a:r>
            <a:r>
              <a:rPr lang="zh-CN" altLang="zh-CN" sz="2100" dirty="0">
                <a:ea typeface="宋体" pitchFamily="2" charset="-122"/>
                <a:cs typeface="Times New Roman" pitchFamily="18" charset="0"/>
              </a:rPr>
              <a:t>。</a:t>
            </a:r>
          </a:p>
          <a:p>
            <a:endParaRPr lang="zh-CN" altLang="en-US" sz="2100" dirty="0">
              <a:ea typeface="宋体" pitchFamily="2" charset="-122"/>
              <a:cs typeface="Times New Roman" pitchFamily="18" charset="0"/>
            </a:endParaRPr>
          </a:p>
        </p:txBody>
      </p:sp>
    </p:spTree>
    <p:extLst>
      <p:ext uri="{BB962C8B-B14F-4D97-AF65-F5344CB8AC3E}">
        <p14:creationId xmlns:p14="http://schemas.microsoft.com/office/powerpoint/2010/main" val="191377107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3248021" y="465516"/>
            <a:ext cx="2700300" cy="648072"/>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数组排序</a:t>
            </a:r>
          </a:p>
        </p:txBody>
      </p:sp>
      <p:sp>
        <p:nvSpPr>
          <p:cNvPr id="82947" name="Rectangle 3"/>
          <p:cNvSpPr>
            <a:spLocks noChangeArrowheads="1"/>
          </p:cNvSpPr>
          <p:nvPr/>
        </p:nvSpPr>
        <p:spPr bwMode="auto">
          <a:xfrm>
            <a:off x="1357290" y="1232288"/>
            <a:ext cx="6481763" cy="3624069"/>
          </a:xfrm>
          <a:prstGeom prst="rect">
            <a:avLst/>
          </a:prstGeom>
          <a:noFill/>
          <a:ln w="9525">
            <a:noFill/>
            <a:miter lim="800000"/>
            <a:headEnd/>
            <a:tailEnd/>
          </a:ln>
        </p:spPr>
        <p:txBody>
          <a:bodyPr>
            <a:spAutoFit/>
          </a:bodyPr>
          <a:lstStyle/>
          <a:p>
            <a:pPr marL="342900" indent="-342900" algn="just">
              <a:buFont typeface="Wingdings" pitchFamily="2" charset="2"/>
              <a:buChar char="l"/>
            </a:pPr>
            <a:r>
              <a:rPr lang="en-US" altLang="zh-CN" sz="2100" dirty="0" err="1">
                <a:ea typeface="宋体" pitchFamily="2" charset="-122"/>
                <a:cs typeface="Times New Roman" pitchFamily="18" charset="0"/>
              </a:rPr>
              <a:t>java.util.Arrays</a:t>
            </a:r>
            <a:r>
              <a:rPr lang="zh-CN" altLang="en-US" sz="2100" dirty="0">
                <a:ea typeface="宋体" pitchFamily="2" charset="-122"/>
                <a:cs typeface="Times New Roman" pitchFamily="18" charset="0"/>
              </a:rPr>
              <a:t>类的</a:t>
            </a:r>
            <a:r>
              <a:rPr lang="en-US" altLang="zh-CN" sz="2100" dirty="0">
                <a:solidFill>
                  <a:schemeClr val="accent2"/>
                </a:solidFill>
                <a:ea typeface="宋体" pitchFamily="2" charset="-122"/>
                <a:cs typeface="Times New Roman" pitchFamily="18" charset="0"/>
              </a:rPr>
              <a:t>sort()</a:t>
            </a:r>
            <a:r>
              <a:rPr lang="zh-CN" altLang="en-US" sz="2100" dirty="0">
                <a:ea typeface="宋体" pitchFamily="2" charset="-122"/>
                <a:cs typeface="Times New Roman" pitchFamily="18" charset="0"/>
              </a:rPr>
              <a:t>方法提供了数组元素排序功能：</a:t>
            </a:r>
          </a:p>
          <a:p>
            <a:pPr marL="342900" indent="-342900" algn="just"/>
            <a:endParaRPr lang="zh-CN" altLang="en-US" sz="1200" dirty="0">
              <a:ea typeface="宋体" pitchFamily="2" charset="-122"/>
              <a:cs typeface="Times New Roman" pitchFamily="18" charset="0"/>
            </a:endParaRPr>
          </a:p>
          <a:p>
            <a:pPr marL="342900" indent="-342900" algn="just"/>
            <a:r>
              <a:rPr lang="en-US" altLang="zh-CN" dirty="0">
                <a:solidFill>
                  <a:srgbClr val="C00000"/>
                </a:solidFill>
                <a:ea typeface="宋体" pitchFamily="2" charset="-122"/>
                <a:cs typeface="Times New Roman" pitchFamily="18" charset="0"/>
              </a:rPr>
              <a:t>	import </a:t>
            </a:r>
            <a:r>
              <a:rPr lang="en-US" altLang="zh-CN" dirty="0" err="1">
                <a:solidFill>
                  <a:srgbClr val="C00000"/>
                </a:solidFill>
                <a:ea typeface="宋体" pitchFamily="2" charset="-122"/>
                <a:cs typeface="Times New Roman" pitchFamily="18" charset="0"/>
              </a:rPr>
              <a:t>java.util</a:t>
            </a:r>
            <a:r>
              <a:rPr lang="en-US" altLang="zh-CN" dirty="0">
                <a:solidFill>
                  <a:srgbClr val="C00000"/>
                </a:solidFill>
                <a:ea typeface="宋体" pitchFamily="2" charset="-122"/>
                <a:cs typeface="Times New Roman" pitchFamily="18" charset="0"/>
              </a:rPr>
              <a:t>.*;</a:t>
            </a:r>
          </a:p>
          <a:p>
            <a:pPr marL="342900" indent="-342900" algn="just"/>
            <a:r>
              <a:rPr lang="en-US" altLang="zh-CN" dirty="0">
                <a:solidFill>
                  <a:srgbClr val="C00000"/>
                </a:solidFill>
                <a:ea typeface="宋体" pitchFamily="2" charset="-122"/>
                <a:cs typeface="Times New Roman" pitchFamily="18" charset="0"/>
              </a:rPr>
              <a:t>	public </a:t>
            </a:r>
            <a:r>
              <a:rPr lang="en-US" altLang="zh-CN" dirty="0">
                <a:solidFill>
                  <a:srgbClr val="C00000"/>
                </a:solidFill>
                <a:ea typeface="宋体" pitchFamily="2" charset="-122"/>
                <a:cs typeface="Times New Roman" pitchFamily="18" charset="0"/>
              </a:rPr>
              <a:t>class Sort {</a:t>
            </a:r>
          </a:p>
          <a:p>
            <a:pPr marL="342900" indent="-342900" algn="just"/>
            <a:r>
              <a:rPr lang="en-US" altLang="zh-CN" dirty="0">
                <a:solidFill>
                  <a:srgbClr val="C00000"/>
                </a:solidFill>
                <a:ea typeface="宋体" pitchFamily="2" charset="-122"/>
                <a:cs typeface="Times New Roman" pitchFamily="18" charset="0"/>
              </a:rPr>
              <a:t>	</a:t>
            </a:r>
            <a:r>
              <a:rPr lang="en-US" altLang="zh-CN" dirty="0">
                <a:solidFill>
                  <a:srgbClr val="C00000"/>
                </a:solidFill>
                <a:ea typeface="宋体" pitchFamily="2" charset="-122"/>
                <a:cs typeface="Times New Roman" pitchFamily="18" charset="0"/>
              </a:rPr>
              <a:t>	public </a:t>
            </a:r>
            <a:r>
              <a:rPr lang="en-US" altLang="zh-CN" dirty="0">
                <a:solidFill>
                  <a:srgbClr val="C00000"/>
                </a:solidFill>
                <a:ea typeface="宋体" pitchFamily="2" charset="-122"/>
                <a:cs typeface="Times New Roman" pitchFamily="18" charset="0"/>
              </a:rPr>
              <a:t>static void main(String[] </a:t>
            </a:r>
            <a:r>
              <a:rPr lang="en-US" altLang="zh-CN" dirty="0" err="1">
                <a:solidFill>
                  <a:srgbClr val="C00000"/>
                </a:solidFill>
                <a:ea typeface="宋体" pitchFamily="2" charset="-122"/>
                <a:cs typeface="Times New Roman" pitchFamily="18" charset="0"/>
              </a:rPr>
              <a:t>args</a:t>
            </a:r>
            <a:r>
              <a:rPr lang="en-US" altLang="zh-CN" dirty="0">
                <a:solidFill>
                  <a:srgbClr val="C00000"/>
                </a:solidFill>
                <a:ea typeface="宋体" pitchFamily="2" charset="-122"/>
                <a:cs typeface="Times New Roman" pitchFamily="18" charset="0"/>
              </a:rPr>
              <a:t>) {</a:t>
            </a:r>
          </a:p>
          <a:p>
            <a:pPr marL="342900" indent="-342900" algn="just"/>
            <a:r>
              <a:rPr lang="en-US" altLang="zh-CN" dirty="0">
                <a:solidFill>
                  <a:srgbClr val="C00000"/>
                </a:solidFill>
                <a:ea typeface="宋体" pitchFamily="2" charset="-122"/>
                <a:cs typeface="Times New Roman" pitchFamily="18" charset="0"/>
              </a:rPr>
              <a:t>		</a:t>
            </a:r>
            <a:r>
              <a:rPr lang="en-US" altLang="zh-CN" dirty="0">
                <a:solidFill>
                  <a:srgbClr val="C00000"/>
                </a:solidFill>
                <a:ea typeface="宋体" pitchFamily="2" charset="-122"/>
                <a:cs typeface="Times New Roman" pitchFamily="18" charset="0"/>
              </a:rPr>
              <a:t>	</a:t>
            </a:r>
            <a:r>
              <a:rPr lang="en-US" altLang="zh-CN" dirty="0" err="1">
                <a:solidFill>
                  <a:srgbClr val="C00000"/>
                </a:solidFill>
                <a:ea typeface="宋体" pitchFamily="2" charset="-122"/>
                <a:cs typeface="Times New Roman" pitchFamily="18" charset="0"/>
              </a:rPr>
              <a:t>int</a:t>
            </a:r>
            <a:r>
              <a:rPr lang="en-US" altLang="zh-CN" dirty="0">
                <a:solidFill>
                  <a:srgbClr val="C00000"/>
                </a:solidFill>
                <a:ea typeface="宋体" pitchFamily="2" charset="-122"/>
                <a:cs typeface="Times New Roman" pitchFamily="18" charset="0"/>
              </a:rPr>
              <a:t> </a:t>
            </a:r>
            <a:r>
              <a:rPr lang="en-US" altLang="zh-CN" dirty="0">
                <a:solidFill>
                  <a:srgbClr val="C00000"/>
                </a:solidFill>
                <a:ea typeface="宋体" pitchFamily="2" charset="-122"/>
                <a:cs typeface="Times New Roman" pitchFamily="18" charset="0"/>
              </a:rPr>
              <a:t>[] number = {5,900,1,5,77,30,64,700};</a:t>
            </a:r>
          </a:p>
          <a:p>
            <a:pPr marL="342900" indent="-342900" algn="just"/>
            <a:r>
              <a:rPr lang="en-US" altLang="zh-CN" dirty="0">
                <a:solidFill>
                  <a:srgbClr val="C00000"/>
                </a:solidFill>
                <a:ea typeface="宋体" pitchFamily="2" charset="-122"/>
                <a:cs typeface="Times New Roman" pitchFamily="18" charset="0"/>
              </a:rPr>
              <a:t>		</a:t>
            </a:r>
            <a:r>
              <a:rPr lang="en-US" altLang="zh-CN" dirty="0">
                <a:solidFill>
                  <a:srgbClr val="C00000"/>
                </a:solidFill>
                <a:ea typeface="宋体" pitchFamily="2" charset="-122"/>
                <a:cs typeface="Times New Roman" pitchFamily="18" charset="0"/>
              </a:rPr>
              <a:t>	</a:t>
            </a:r>
            <a:r>
              <a:rPr lang="en-US" altLang="zh-CN" dirty="0" err="1">
                <a:solidFill>
                  <a:srgbClr val="C00000"/>
                </a:solidFill>
                <a:ea typeface="宋体" pitchFamily="2" charset="-122"/>
                <a:cs typeface="Times New Roman" pitchFamily="18" charset="0"/>
              </a:rPr>
              <a:t>Arrays.sort</a:t>
            </a:r>
            <a:r>
              <a:rPr lang="en-US" altLang="zh-CN" dirty="0">
                <a:solidFill>
                  <a:srgbClr val="C00000"/>
                </a:solidFill>
                <a:ea typeface="宋体" pitchFamily="2" charset="-122"/>
                <a:cs typeface="Times New Roman" pitchFamily="18" charset="0"/>
              </a:rPr>
              <a:t>(number</a:t>
            </a:r>
            <a:r>
              <a:rPr lang="en-US" altLang="zh-CN" dirty="0">
                <a:solidFill>
                  <a:srgbClr val="C00000"/>
                </a:solidFill>
                <a:ea typeface="宋体" pitchFamily="2" charset="-122"/>
                <a:cs typeface="Times New Roman" pitchFamily="18" charset="0"/>
              </a:rPr>
              <a:t>);</a:t>
            </a:r>
          </a:p>
          <a:p>
            <a:pPr marL="342900" indent="-342900" algn="just"/>
            <a:r>
              <a:rPr lang="en-US" altLang="zh-CN" dirty="0">
                <a:solidFill>
                  <a:srgbClr val="C00000"/>
                </a:solidFill>
                <a:ea typeface="宋体" pitchFamily="2" charset="-122"/>
                <a:cs typeface="Times New Roman" pitchFamily="18" charset="0"/>
              </a:rPr>
              <a:t>		</a:t>
            </a:r>
            <a:r>
              <a:rPr lang="en-US" altLang="zh-CN" dirty="0">
                <a:solidFill>
                  <a:srgbClr val="C00000"/>
                </a:solidFill>
                <a:ea typeface="宋体" pitchFamily="2" charset="-122"/>
                <a:cs typeface="Times New Roman" pitchFamily="18" charset="0"/>
              </a:rPr>
              <a:t>	for(</a:t>
            </a:r>
            <a:r>
              <a:rPr lang="en-US" altLang="zh-CN" dirty="0" err="1">
                <a:solidFill>
                  <a:srgbClr val="C00000"/>
                </a:solidFill>
                <a:ea typeface="宋体" pitchFamily="2" charset="-122"/>
                <a:cs typeface="Times New Roman" pitchFamily="18" charset="0"/>
              </a:rPr>
              <a:t>int</a:t>
            </a:r>
            <a:r>
              <a:rPr lang="en-US" altLang="zh-CN" dirty="0">
                <a:solidFill>
                  <a:srgbClr val="C00000"/>
                </a:solidFill>
                <a:ea typeface="宋体" pitchFamily="2" charset="-122"/>
                <a:cs typeface="Times New Roman" pitchFamily="18" charset="0"/>
              </a:rPr>
              <a:t> </a:t>
            </a:r>
            <a:r>
              <a:rPr lang="en-US" altLang="zh-CN" dirty="0" err="1">
                <a:solidFill>
                  <a:srgbClr val="C00000"/>
                </a:solidFill>
                <a:ea typeface="宋体" pitchFamily="2" charset="-122"/>
                <a:cs typeface="Times New Roman" pitchFamily="18" charset="0"/>
              </a:rPr>
              <a:t>i</a:t>
            </a:r>
            <a:r>
              <a:rPr lang="en-US" altLang="zh-CN" dirty="0">
                <a:solidFill>
                  <a:srgbClr val="C00000"/>
                </a:solidFill>
                <a:ea typeface="宋体" pitchFamily="2" charset="-122"/>
                <a:cs typeface="Times New Roman" pitchFamily="18" charset="0"/>
              </a:rPr>
              <a:t> = 0; </a:t>
            </a:r>
            <a:r>
              <a:rPr lang="en-US" altLang="zh-CN" dirty="0" err="1">
                <a:solidFill>
                  <a:srgbClr val="C00000"/>
                </a:solidFill>
                <a:ea typeface="宋体" pitchFamily="2" charset="-122"/>
                <a:cs typeface="Times New Roman" pitchFamily="18" charset="0"/>
              </a:rPr>
              <a:t>i</a:t>
            </a:r>
            <a:r>
              <a:rPr lang="en-US" altLang="zh-CN" dirty="0">
                <a:solidFill>
                  <a:srgbClr val="C00000"/>
                </a:solidFill>
                <a:ea typeface="宋体" pitchFamily="2" charset="-122"/>
                <a:cs typeface="Times New Roman" pitchFamily="18" charset="0"/>
              </a:rPr>
              <a:t> &lt; </a:t>
            </a:r>
            <a:r>
              <a:rPr lang="en-US" altLang="zh-CN" dirty="0" err="1">
                <a:solidFill>
                  <a:srgbClr val="C00000"/>
                </a:solidFill>
                <a:ea typeface="宋体" pitchFamily="2" charset="-122"/>
                <a:cs typeface="Times New Roman" pitchFamily="18" charset="0"/>
              </a:rPr>
              <a:t>number.length</a:t>
            </a:r>
            <a:r>
              <a:rPr lang="en-US" altLang="zh-CN" dirty="0">
                <a:solidFill>
                  <a:srgbClr val="C00000"/>
                </a:solidFill>
                <a:ea typeface="宋体" pitchFamily="2" charset="-122"/>
                <a:cs typeface="Times New Roman" pitchFamily="18" charset="0"/>
              </a:rPr>
              <a:t>; </a:t>
            </a:r>
            <a:r>
              <a:rPr lang="en-US" altLang="zh-CN" dirty="0" err="1">
                <a:solidFill>
                  <a:srgbClr val="C00000"/>
                </a:solidFill>
                <a:ea typeface="宋体" pitchFamily="2" charset="-122"/>
                <a:cs typeface="Times New Roman" pitchFamily="18" charset="0"/>
              </a:rPr>
              <a:t>i</a:t>
            </a:r>
            <a:r>
              <a:rPr lang="en-US" altLang="zh-CN" dirty="0">
                <a:solidFill>
                  <a:srgbClr val="C00000"/>
                </a:solidFill>
                <a:ea typeface="宋体" pitchFamily="2" charset="-122"/>
                <a:cs typeface="Times New Roman" pitchFamily="18" charset="0"/>
              </a:rPr>
              <a:t>++)</a:t>
            </a:r>
          </a:p>
          <a:p>
            <a:pPr marL="342900" indent="-342900" algn="just"/>
            <a:r>
              <a:rPr lang="en-US" altLang="zh-CN" dirty="0">
                <a:solidFill>
                  <a:srgbClr val="C00000"/>
                </a:solidFill>
                <a:ea typeface="宋体" pitchFamily="2" charset="-122"/>
                <a:cs typeface="Times New Roman" pitchFamily="18" charset="0"/>
              </a:rPr>
              <a:t>			</a:t>
            </a:r>
            <a:r>
              <a:rPr lang="en-US" altLang="zh-CN" dirty="0">
                <a:solidFill>
                  <a:srgbClr val="C00000"/>
                </a:solidFill>
                <a:ea typeface="宋体" pitchFamily="2" charset="-122"/>
                <a:cs typeface="Times New Roman" pitchFamily="18" charset="0"/>
              </a:rPr>
              <a:t>	</a:t>
            </a:r>
            <a:r>
              <a:rPr lang="en-US" altLang="zh-CN" dirty="0" err="1">
                <a:solidFill>
                  <a:srgbClr val="C00000"/>
                </a:solidFill>
                <a:ea typeface="宋体" pitchFamily="2" charset="-122"/>
                <a:cs typeface="Times New Roman" pitchFamily="18" charset="0"/>
              </a:rPr>
              <a:t>System.out.println</a:t>
            </a:r>
            <a:r>
              <a:rPr lang="en-US" altLang="zh-CN" dirty="0">
                <a:solidFill>
                  <a:srgbClr val="C00000"/>
                </a:solidFill>
                <a:ea typeface="宋体" pitchFamily="2" charset="-122"/>
                <a:cs typeface="Times New Roman" pitchFamily="18" charset="0"/>
              </a:rPr>
              <a:t>(number[</a:t>
            </a:r>
            <a:r>
              <a:rPr lang="en-US" altLang="zh-CN" dirty="0" err="1">
                <a:solidFill>
                  <a:srgbClr val="C00000"/>
                </a:solidFill>
                <a:ea typeface="宋体" pitchFamily="2" charset="-122"/>
                <a:cs typeface="Times New Roman" pitchFamily="18" charset="0"/>
              </a:rPr>
              <a:t>i</a:t>
            </a:r>
            <a:r>
              <a:rPr lang="en-US" altLang="zh-CN" dirty="0">
                <a:solidFill>
                  <a:srgbClr val="C00000"/>
                </a:solidFill>
                <a:ea typeface="宋体" pitchFamily="2" charset="-122"/>
                <a:cs typeface="Times New Roman" pitchFamily="18" charset="0"/>
              </a:rPr>
              <a:t>]);</a:t>
            </a:r>
          </a:p>
          <a:p>
            <a:pPr marL="342900" indent="-342900" algn="just"/>
            <a:r>
              <a:rPr lang="en-US" altLang="zh-CN" dirty="0">
                <a:solidFill>
                  <a:srgbClr val="C00000"/>
                </a:solidFill>
                <a:ea typeface="宋体" pitchFamily="2" charset="-122"/>
                <a:cs typeface="Times New Roman" pitchFamily="18" charset="0"/>
              </a:rPr>
              <a:t>	</a:t>
            </a:r>
            <a:r>
              <a:rPr lang="en-US" altLang="zh-CN" dirty="0">
                <a:solidFill>
                  <a:srgbClr val="C00000"/>
                </a:solidFill>
                <a:ea typeface="宋体" pitchFamily="2" charset="-122"/>
                <a:cs typeface="Times New Roman" pitchFamily="18" charset="0"/>
              </a:rPr>
              <a:t>	}</a:t>
            </a:r>
          </a:p>
          <a:p>
            <a:pPr marL="342900" indent="-342900" algn="just"/>
            <a:r>
              <a:rPr lang="en-US" altLang="zh-CN" dirty="0">
                <a:solidFill>
                  <a:srgbClr val="C00000"/>
                </a:solidFill>
                <a:ea typeface="宋体" pitchFamily="2" charset="-122"/>
                <a:cs typeface="Times New Roman" pitchFamily="18" charset="0"/>
              </a:rPr>
              <a:t>	}</a:t>
            </a:r>
            <a:endParaRPr lang="en-US" altLang="zh-CN" dirty="0">
              <a:solidFill>
                <a:srgbClr val="C00000"/>
              </a:solidFill>
              <a:ea typeface="宋体" pitchFamily="2" charset="-122"/>
              <a:cs typeface="Times New Roman" pitchFamily="18" charset="0"/>
            </a:endParaRPr>
          </a:p>
          <a:p>
            <a:pPr marL="342900" indent="-342900" algn="just"/>
            <a:r>
              <a:rPr lang="en-US" altLang="zh-CN" sz="1350" dirty="0">
                <a:ea typeface="宋体" pitchFamily="2" charset="-122"/>
                <a:cs typeface="Times New Roman" pitchFamily="18" charset="0"/>
              </a:rPr>
              <a:t>    </a:t>
            </a:r>
          </a:p>
        </p:txBody>
      </p:sp>
    </p:spTree>
    <p:extLst>
      <p:ext uri="{BB962C8B-B14F-4D97-AF65-F5344CB8AC3E}">
        <p14:creationId xmlns:p14="http://schemas.microsoft.com/office/powerpoint/2010/main" val="356536812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63942" y="586667"/>
            <a:ext cx="3794112" cy="323165"/>
          </a:xfrm>
          <a:prstGeom prst="rect">
            <a:avLst/>
          </a:prstGeom>
        </p:spPr>
        <p:txBody>
          <a:bodyPr wrap="square">
            <a:spAutoFit/>
          </a:bodyPr>
          <a:lstStyle/>
          <a:p>
            <a:r>
              <a:rPr lang="zh-CN" altLang="en-US" sz="1500" b="1" dirty="0">
                <a:ea typeface="宋体" panose="02010600030101010101" pitchFamily="2" charset="-122"/>
              </a:rPr>
              <a:t>数据结构</a:t>
            </a:r>
            <a:r>
              <a:rPr lang="zh-CN" altLang="en-US" sz="1500" b="1" dirty="0">
                <a:ea typeface="宋体" panose="02010600030101010101" pitchFamily="2" charset="-122"/>
              </a:rPr>
              <a:t>与算法分析</a:t>
            </a:r>
            <a:r>
              <a:rPr lang="en-US" altLang="zh-CN" sz="1500" b="1" dirty="0">
                <a:ea typeface="宋体" panose="02010600030101010101" pitchFamily="2" charset="-122"/>
              </a:rPr>
              <a:t>Java</a:t>
            </a:r>
            <a:r>
              <a:rPr lang="zh-CN" altLang="en-US" sz="1500" b="1" dirty="0">
                <a:ea typeface="宋体" panose="02010600030101010101" pitchFamily="2" charset="-122"/>
              </a:rPr>
              <a:t>语言描述（第</a:t>
            </a:r>
            <a:r>
              <a:rPr lang="en-US" altLang="zh-CN" sz="1500" b="1" dirty="0">
                <a:ea typeface="宋体" panose="02010600030101010101" pitchFamily="2" charset="-122"/>
              </a:rPr>
              <a:t>2</a:t>
            </a:r>
            <a:r>
              <a:rPr lang="zh-CN" altLang="en-US" sz="1500" b="1" dirty="0">
                <a:ea typeface="宋体" panose="02010600030101010101" pitchFamily="2" charset="-122"/>
              </a:rPr>
              <a:t>版）</a:t>
            </a:r>
          </a:p>
        </p:txBody>
      </p:sp>
      <p:sp>
        <p:nvSpPr>
          <p:cNvPr id="3" name="矩形 2"/>
          <p:cNvSpPr/>
          <p:nvPr/>
        </p:nvSpPr>
        <p:spPr>
          <a:xfrm>
            <a:off x="1324794" y="1024790"/>
            <a:ext cx="3672408" cy="300082"/>
          </a:xfrm>
          <a:prstGeom prst="rect">
            <a:avLst/>
          </a:prstGeom>
        </p:spPr>
        <p:txBody>
          <a:bodyPr wrap="square">
            <a:spAutoFit/>
          </a:bodyPr>
          <a:lstStyle/>
          <a:p>
            <a:r>
              <a:rPr lang="en-US" altLang="zh-CN" sz="1350" dirty="0">
                <a:ea typeface="宋体" panose="02010600030101010101" pitchFamily="2" charset="-122"/>
              </a:rPr>
              <a:t>[</a:t>
            </a:r>
            <a:r>
              <a:rPr lang="zh-CN" altLang="en-US" sz="1350" dirty="0">
                <a:ea typeface="宋体" panose="02010600030101010101" pitchFamily="2" charset="-122"/>
              </a:rPr>
              <a:t>美</a:t>
            </a:r>
            <a:r>
              <a:rPr lang="en-US" altLang="zh-CN" sz="1350" dirty="0">
                <a:ea typeface="宋体" panose="02010600030101010101" pitchFamily="2" charset="-122"/>
              </a:rPr>
              <a:t>] </a:t>
            </a:r>
            <a:r>
              <a:rPr lang="zh-CN" altLang="en-US" sz="1350" dirty="0">
                <a:ea typeface="宋体" panose="02010600030101010101" pitchFamily="2" charset="-122"/>
                <a:hlinkClick r:id="rId2"/>
              </a:rPr>
              <a:t>卡拉罗</a:t>
            </a:r>
            <a:r>
              <a:rPr lang="zh-CN" altLang="en-US" sz="1350" dirty="0">
                <a:ea typeface="宋体" panose="02010600030101010101" pitchFamily="2" charset="-122"/>
              </a:rPr>
              <a:t>（</a:t>
            </a:r>
            <a:r>
              <a:rPr lang="en-US" altLang="zh-CN" sz="1350" dirty="0" err="1">
                <a:ea typeface="宋体" panose="02010600030101010101" pitchFamily="2" charset="-122"/>
                <a:hlinkClick r:id="rId3"/>
              </a:rPr>
              <a:t>Carrano,F.M</a:t>
            </a:r>
            <a:r>
              <a:rPr lang="en-US" altLang="zh-CN" sz="1350" dirty="0">
                <a:ea typeface="宋体" panose="02010600030101010101" pitchFamily="2" charset="-122"/>
                <a:hlinkClick r:id="rId3"/>
              </a:rPr>
              <a:t>.</a:t>
            </a:r>
            <a:r>
              <a:rPr lang="zh-CN" altLang="en-US" sz="1350" dirty="0">
                <a:ea typeface="宋体" panose="02010600030101010101" pitchFamily="2" charset="-122"/>
              </a:rPr>
              <a:t>） 著 </a:t>
            </a:r>
            <a:r>
              <a:rPr lang="zh-CN" altLang="en-US" sz="1350" dirty="0">
                <a:ea typeface="宋体" panose="02010600030101010101" pitchFamily="2" charset="-122"/>
                <a:hlinkClick r:id="rId4"/>
              </a:rPr>
              <a:t>金名</a:t>
            </a:r>
            <a:r>
              <a:rPr lang="zh-CN" altLang="en-US" sz="1350" dirty="0">
                <a:ea typeface="宋体" panose="02010600030101010101" pitchFamily="2" charset="-122"/>
              </a:rPr>
              <a:t>，等 译</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1439831"/>
            <a:ext cx="2484276" cy="3528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048848" y="586667"/>
            <a:ext cx="1338828" cy="323165"/>
          </a:xfrm>
          <a:prstGeom prst="rect">
            <a:avLst/>
          </a:prstGeom>
        </p:spPr>
        <p:txBody>
          <a:bodyPr wrap="none">
            <a:spAutoFit/>
          </a:bodyPr>
          <a:lstStyle/>
          <a:p>
            <a:r>
              <a:rPr lang="zh-CN" altLang="en-US" sz="1500" b="1" dirty="0">
                <a:ea typeface="宋体" panose="02010600030101010101" pitchFamily="2" charset="-122"/>
              </a:rPr>
              <a:t>大话数据结构</a:t>
            </a:r>
          </a:p>
        </p:txBody>
      </p:sp>
      <p:sp>
        <p:nvSpPr>
          <p:cNvPr id="5" name="矩形 4"/>
          <p:cNvSpPr/>
          <p:nvPr/>
        </p:nvSpPr>
        <p:spPr>
          <a:xfrm>
            <a:off x="6048848" y="884529"/>
            <a:ext cx="1714500" cy="300082"/>
          </a:xfrm>
          <a:prstGeom prst="rect">
            <a:avLst/>
          </a:prstGeom>
        </p:spPr>
        <p:txBody>
          <a:bodyPr wrap="square">
            <a:spAutoFit/>
          </a:bodyPr>
          <a:lstStyle/>
          <a:p>
            <a:r>
              <a:rPr lang="zh-CN" altLang="en-US" sz="1350" dirty="0">
                <a:ea typeface="宋体" panose="02010600030101010101" pitchFamily="2" charset="-122"/>
              </a:rPr>
              <a:t>作 者：</a:t>
            </a:r>
            <a:r>
              <a:rPr lang="zh-CN" altLang="en-US" sz="1350" dirty="0">
                <a:ea typeface="宋体" panose="02010600030101010101" pitchFamily="2" charset="-122"/>
                <a:hlinkClick r:id="rId6"/>
              </a:rPr>
              <a:t>程</a:t>
            </a:r>
            <a:r>
              <a:rPr lang="zh-CN" altLang="en-US" sz="1350" dirty="0">
                <a:ea typeface="宋体" panose="02010600030101010101" pitchFamily="2" charset="-122"/>
                <a:hlinkClick r:id="rId6"/>
              </a:rPr>
              <a:t>杰</a:t>
            </a:r>
            <a:r>
              <a:rPr lang="zh-CN" altLang="en-US" sz="1350" dirty="0">
                <a:ea typeface="宋体" panose="02010600030101010101" pitchFamily="2" charset="-122"/>
              </a:rPr>
              <a:t> 著</a:t>
            </a: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0415" y="1324872"/>
            <a:ext cx="2415693" cy="3385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97507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951570"/>
            <a:ext cx="6544146"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43623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9742" y="843558"/>
            <a:ext cx="4752528" cy="46166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IT</a:t>
            </a:r>
            <a:r>
              <a:rPr lang="zh-CN" altLang="en-US" sz="2400" b="1" dirty="0">
                <a:latin typeface="宋体" panose="02010600030101010101" pitchFamily="2" charset="-122"/>
                <a:ea typeface="宋体" panose="02010600030101010101" pitchFamily="2" charset="-122"/>
              </a:rPr>
              <a:t>定律之计算机行业发展规律</a:t>
            </a:r>
            <a:endParaRPr lang="zh-CN" altLang="en-US" sz="2400" b="1" dirty="0">
              <a:latin typeface="宋体" panose="02010600030101010101" pitchFamily="2" charset="-122"/>
              <a:ea typeface="宋体" panose="02010600030101010101" pitchFamily="2" charset="-122"/>
            </a:endParaRPr>
          </a:p>
        </p:txBody>
      </p:sp>
      <p:sp>
        <p:nvSpPr>
          <p:cNvPr id="5" name="TextBox 4"/>
          <p:cNvSpPr txBox="1"/>
          <p:nvPr/>
        </p:nvSpPr>
        <p:spPr>
          <a:xfrm>
            <a:off x="2033718" y="1599642"/>
            <a:ext cx="5292588" cy="1546577"/>
          </a:xfrm>
          <a:prstGeom prst="rect">
            <a:avLst/>
          </a:prstGeom>
          <a:noFill/>
        </p:spPr>
        <p:txBody>
          <a:bodyPr wrap="square" rtlCol="0">
            <a:spAutoFit/>
          </a:bodyPr>
          <a:lstStyle/>
          <a:p>
            <a:pPr marL="214313" indent="-214313">
              <a:lnSpc>
                <a:spcPct val="150000"/>
              </a:lnSpc>
              <a:buFont typeface="Wingdings" panose="05000000000000000000" pitchFamily="2" charset="2"/>
              <a:buChar char="Ø"/>
            </a:pPr>
            <a:r>
              <a:rPr lang="zh-CN" altLang="en-US" sz="2100" dirty="0">
                <a:ea typeface="宋体" panose="02010600030101010101" pitchFamily="2" charset="-122"/>
              </a:rPr>
              <a:t>摩尔定律</a:t>
            </a:r>
            <a:r>
              <a:rPr lang="en-US" altLang="zh-CN" sz="2100" dirty="0">
                <a:ea typeface="宋体" panose="02010600030101010101" pitchFamily="2" charset="-122"/>
              </a:rPr>
              <a:t>(Moore’s Law</a:t>
            </a:r>
            <a:r>
              <a:rPr lang="en-US" altLang="zh-CN" sz="2100" dirty="0">
                <a:ea typeface="宋体" panose="02010600030101010101" pitchFamily="2" charset="-122"/>
              </a:rPr>
              <a:t>)</a:t>
            </a:r>
            <a:endParaRPr lang="en-US" altLang="zh-CN" sz="2100" dirty="0">
              <a:ea typeface="宋体" panose="02010600030101010101" pitchFamily="2" charset="-122"/>
            </a:endParaRPr>
          </a:p>
          <a:p>
            <a:pPr marL="214313" indent="-214313">
              <a:lnSpc>
                <a:spcPct val="150000"/>
              </a:lnSpc>
              <a:buFont typeface="Wingdings" panose="05000000000000000000" pitchFamily="2" charset="2"/>
              <a:buChar char="Ø"/>
            </a:pPr>
            <a:r>
              <a:rPr lang="zh-CN" altLang="en-US" sz="2100" dirty="0">
                <a:ea typeface="宋体" panose="02010600030101010101" pitchFamily="2" charset="-122"/>
              </a:rPr>
              <a:t>安迪</a:t>
            </a:r>
            <a:r>
              <a:rPr lang="en-US" altLang="zh-CN" sz="2100" dirty="0">
                <a:ea typeface="宋体" panose="02010600030101010101" pitchFamily="2" charset="-122"/>
              </a:rPr>
              <a:t>-</a:t>
            </a:r>
            <a:r>
              <a:rPr lang="zh-CN" altLang="en-US" sz="2100" dirty="0">
                <a:ea typeface="宋体" panose="02010600030101010101" pitchFamily="2" charset="-122"/>
              </a:rPr>
              <a:t>比尔定律</a:t>
            </a:r>
            <a:r>
              <a:rPr lang="en-US" altLang="zh-CN" sz="2100" dirty="0">
                <a:ea typeface="宋体" panose="02010600030101010101" pitchFamily="2" charset="-122"/>
              </a:rPr>
              <a:t>(Andy and Bill’s Law)</a:t>
            </a:r>
          </a:p>
          <a:p>
            <a:pPr marL="214313" indent="-214313">
              <a:lnSpc>
                <a:spcPct val="150000"/>
              </a:lnSpc>
              <a:buFont typeface="Wingdings" panose="05000000000000000000" pitchFamily="2" charset="2"/>
              <a:buChar char="Ø"/>
            </a:pPr>
            <a:r>
              <a:rPr lang="zh-CN" altLang="en-US" sz="2100" dirty="0">
                <a:ea typeface="宋体" panose="02010600030101010101" pitchFamily="2" charset="-122"/>
              </a:rPr>
              <a:t>反摩尔定律</a:t>
            </a:r>
            <a:r>
              <a:rPr lang="en-US" altLang="zh-CN" sz="2100" dirty="0">
                <a:ea typeface="宋体" panose="02010600030101010101" pitchFamily="2" charset="-122"/>
              </a:rPr>
              <a:t>(Reverse Moore’s Law)</a:t>
            </a:r>
            <a:endParaRPr lang="zh-CN" altLang="en-US" sz="2100" dirty="0">
              <a:ea typeface="宋体" panose="02010600030101010101" pitchFamily="2" charset="-122"/>
            </a:endParaRPr>
          </a:p>
        </p:txBody>
      </p:sp>
    </p:spTree>
    <p:extLst>
      <p:ext uri="{BB962C8B-B14F-4D97-AF65-F5344CB8AC3E}">
        <p14:creationId xmlns:p14="http://schemas.microsoft.com/office/powerpoint/2010/main" val="422158479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kstart\Desktop\1.png"/>
          <p:cNvPicPr>
            <a:picLocks noChangeAspect="1" noChangeArrowheads="1"/>
          </p:cNvPicPr>
          <p:nvPr/>
        </p:nvPicPr>
        <p:blipFill rotWithShape="1">
          <a:blip r:embed="rId2">
            <a:extLst>
              <a:ext uri="{28A0092B-C50C-407E-A947-70E740481C1C}">
                <a14:useLocalDpi xmlns:a14="http://schemas.microsoft.com/office/drawing/2010/main" val="0"/>
              </a:ext>
            </a:extLst>
          </a:blip>
          <a:srcRect t="3495" b="8835"/>
          <a:stretch/>
        </p:blipFill>
        <p:spPr bwMode="auto">
          <a:xfrm>
            <a:off x="886142" y="513710"/>
            <a:ext cx="6858000" cy="4243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56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kstart\Desktop\2.png"/>
          <p:cNvPicPr>
            <a:picLocks noChangeAspect="1" noChangeArrowheads="1"/>
          </p:cNvPicPr>
          <p:nvPr/>
        </p:nvPicPr>
        <p:blipFill rotWithShape="1">
          <a:blip r:embed="rId2">
            <a:extLst>
              <a:ext uri="{28A0092B-C50C-407E-A947-70E740481C1C}">
                <a14:useLocalDpi xmlns:a14="http://schemas.microsoft.com/office/drawing/2010/main" val="0"/>
              </a:ext>
            </a:extLst>
          </a:blip>
          <a:srcRect t="4317" b="8276"/>
          <a:stretch/>
        </p:blipFill>
        <p:spPr bwMode="auto">
          <a:xfrm>
            <a:off x="881789" y="565079"/>
            <a:ext cx="6852084" cy="424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6879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hkstart\Desktop\3.png"/>
          <p:cNvPicPr>
            <a:picLocks noChangeAspect="1" noChangeArrowheads="1"/>
          </p:cNvPicPr>
          <p:nvPr/>
        </p:nvPicPr>
        <p:blipFill rotWithShape="1">
          <a:blip r:embed="rId2">
            <a:extLst>
              <a:ext uri="{28A0092B-C50C-407E-A947-70E740481C1C}">
                <a14:useLocalDpi xmlns:a14="http://schemas.microsoft.com/office/drawing/2010/main" val="0"/>
              </a:ext>
            </a:extLst>
          </a:blip>
          <a:srcRect l="-750" t="2887" r="750" b="8390"/>
          <a:stretch/>
        </p:blipFill>
        <p:spPr bwMode="auto">
          <a:xfrm>
            <a:off x="916066" y="472612"/>
            <a:ext cx="6848630" cy="430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360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hkstart\Desktop\4.png"/>
          <p:cNvPicPr>
            <a:picLocks noChangeAspect="1" noChangeArrowheads="1"/>
          </p:cNvPicPr>
          <p:nvPr/>
        </p:nvPicPr>
        <p:blipFill rotWithShape="1">
          <a:blip r:embed="rId2">
            <a:extLst>
              <a:ext uri="{28A0092B-C50C-407E-A947-70E740481C1C}">
                <a14:useLocalDpi xmlns:a14="http://schemas.microsoft.com/office/drawing/2010/main" val="0"/>
              </a:ext>
            </a:extLst>
          </a:blip>
          <a:srcRect t="2972" b="8701"/>
          <a:stretch/>
        </p:blipFill>
        <p:spPr bwMode="auto">
          <a:xfrm>
            <a:off x="1266290" y="565078"/>
            <a:ext cx="6858000" cy="427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174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hkstart\Desktop\5.png"/>
          <p:cNvPicPr>
            <a:picLocks noChangeAspect="1" noChangeArrowheads="1"/>
          </p:cNvPicPr>
          <p:nvPr/>
        </p:nvPicPr>
        <p:blipFill rotWithShape="1">
          <a:blip r:embed="rId2">
            <a:extLst>
              <a:ext uri="{28A0092B-C50C-407E-A947-70E740481C1C}">
                <a14:useLocalDpi xmlns:a14="http://schemas.microsoft.com/office/drawing/2010/main" val="0"/>
              </a:ext>
            </a:extLst>
          </a:blip>
          <a:srcRect t="4239" b="8232"/>
          <a:stretch/>
        </p:blipFill>
        <p:spPr bwMode="auto">
          <a:xfrm>
            <a:off x="1157100" y="534255"/>
            <a:ext cx="6854174" cy="4243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8896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shkstart\Desktop\6.png"/>
          <p:cNvPicPr>
            <a:picLocks noChangeAspect="1" noChangeArrowheads="1"/>
          </p:cNvPicPr>
          <p:nvPr/>
        </p:nvPicPr>
        <p:blipFill rotWithShape="1">
          <a:blip r:embed="rId2">
            <a:extLst>
              <a:ext uri="{28A0092B-C50C-407E-A947-70E740481C1C}">
                <a14:useLocalDpi xmlns:a14="http://schemas.microsoft.com/office/drawing/2010/main" val="0"/>
              </a:ext>
            </a:extLst>
          </a:blip>
          <a:srcRect t="4432" b="5442"/>
          <a:stretch/>
        </p:blipFill>
        <p:spPr bwMode="auto">
          <a:xfrm>
            <a:off x="1109752" y="462337"/>
            <a:ext cx="6870700" cy="438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240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圆角矩形 127"/>
          <p:cNvSpPr/>
          <p:nvPr/>
        </p:nvSpPr>
        <p:spPr>
          <a:xfrm>
            <a:off x="7506559" y="2345680"/>
            <a:ext cx="596336" cy="45776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32" name="圆角矩形 131"/>
          <p:cNvSpPr/>
          <p:nvPr/>
        </p:nvSpPr>
        <p:spPr>
          <a:xfrm>
            <a:off x="2385019" y="3128833"/>
            <a:ext cx="1100590" cy="36519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58" name="TextBox 4"/>
          <p:cNvSpPr txBox="1"/>
          <p:nvPr/>
        </p:nvSpPr>
        <p:spPr>
          <a:xfrm>
            <a:off x="742346" y="-4027"/>
            <a:ext cx="3237252" cy="430887"/>
          </a:xfrm>
          <a:prstGeom prst="rect">
            <a:avLst/>
          </a:prstGeom>
          <a:noFill/>
        </p:spPr>
        <p:txBody>
          <a:bodyPr wrap="square" rtlCol="0">
            <a:spAutoFit/>
          </a:bodyPr>
          <a:lstStyle/>
          <a:p>
            <a:r>
              <a:rPr lang="en-US" altLang="zh-CN" sz="2200" b="1" dirty="0">
                <a:solidFill>
                  <a:srgbClr val="FF0000"/>
                </a:solidFill>
                <a:latin typeface="Courier New" panose="02070309020205020404" pitchFamily="49" charset="0"/>
                <a:ea typeface="宋体" pitchFamily="2" charset="-122"/>
                <a:cs typeface="Courier New" panose="02070309020205020404" pitchFamily="49" charset="0"/>
              </a:rPr>
              <a:t>Java</a:t>
            </a:r>
            <a:r>
              <a:rPr lang="zh-CN" altLang="en-US" sz="2200" b="1" dirty="0">
                <a:solidFill>
                  <a:srgbClr val="FF0000"/>
                </a:solidFill>
                <a:latin typeface="Courier New" panose="02070309020205020404" pitchFamily="49" charset="0"/>
                <a:ea typeface="宋体" pitchFamily="2" charset="-122"/>
                <a:cs typeface="Courier New" panose="02070309020205020404" pitchFamily="49" charset="0"/>
              </a:rPr>
              <a:t>基础知识图解</a:t>
            </a:r>
          </a:p>
        </p:txBody>
      </p:sp>
      <p:sp>
        <p:nvSpPr>
          <p:cNvPr id="160" name="圆角矩形 159"/>
          <p:cNvSpPr/>
          <p:nvPr/>
        </p:nvSpPr>
        <p:spPr>
          <a:xfrm>
            <a:off x="930661" y="623172"/>
            <a:ext cx="1080120"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61" name="圆角矩形 160"/>
          <p:cNvSpPr/>
          <p:nvPr/>
        </p:nvSpPr>
        <p:spPr>
          <a:xfrm>
            <a:off x="2594206" y="612590"/>
            <a:ext cx="1182326"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62" name="圆角矩形 161"/>
          <p:cNvSpPr/>
          <p:nvPr/>
        </p:nvSpPr>
        <p:spPr>
          <a:xfrm>
            <a:off x="5691227" y="623172"/>
            <a:ext cx="1298294"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63" name="圆角矩形 162"/>
          <p:cNvSpPr/>
          <p:nvPr/>
        </p:nvSpPr>
        <p:spPr>
          <a:xfrm>
            <a:off x="5012381" y="1757298"/>
            <a:ext cx="726276"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64" name="圆角矩形 163"/>
          <p:cNvSpPr/>
          <p:nvPr/>
        </p:nvSpPr>
        <p:spPr>
          <a:xfrm>
            <a:off x="6937861" y="1757298"/>
            <a:ext cx="702078"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65" name="圆角矩形 164"/>
          <p:cNvSpPr/>
          <p:nvPr/>
        </p:nvSpPr>
        <p:spPr>
          <a:xfrm>
            <a:off x="6015074" y="1757298"/>
            <a:ext cx="639677"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73" name="圆角矩形 172"/>
          <p:cNvSpPr/>
          <p:nvPr/>
        </p:nvSpPr>
        <p:spPr>
          <a:xfrm>
            <a:off x="7882662" y="1757298"/>
            <a:ext cx="551261"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79" name="圆角矩形 178"/>
          <p:cNvSpPr/>
          <p:nvPr/>
        </p:nvSpPr>
        <p:spPr>
          <a:xfrm>
            <a:off x="5567147" y="2513382"/>
            <a:ext cx="1350422" cy="32403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80" name="圆角矩形 179"/>
          <p:cNvSpPr/>
          <p:nvPr/>
        </p:nvSpPr>
        <p:spPr>
          <a:xfrm>
            <a:off x="7877906" y="3134759"/>
            <a:ext cx="736739" cy="3419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83" name="圆角矩形 182"/>
          <p:cNvSpPr/>
          <p:nvPr/>
        </p:nvSpPr>
        <p:spPr>
          <a:xfrm>
            <a:off x="4412508" y="3147484"/>
            <a:ext cx="697287" cy="3105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84" name="圆角矩形 183"/>
          <p:cNvSpPr/>
          <p:nvPr/>
        </p:nvSpPr>
        <p:spPr>
          <a:xfrm>
            <a:off x="7207568" y="3150273"/>
            <a:ext cx="528135" cy="30571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85" name="圆角矩形 184"/>
          <p:cNvSpPr/>
          <p:nvPr/>
        </p:nvSpPr>
        <p:spPr>
          <a:xfrm>
            <a:off x="6210950" y="3133501"/>
            <a:ext cx="781887" cy="33180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89" name="圆角矩形 188"/>
          <p:cNvSpPr/>
          <p:nvPr/>
        </p:nvSpPr>
        <p:spPr>
          <a:xfrm>
            <a:off x="5314638" y="3155136"/>
            <a:ext cx="730208" cy="29267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90" name="圆角矩形 189"/>
          <p:cNvSpPr/>
          <p:nvPr/>
        </p:nvSpPr>
        <p:spPr>
          <a:xfrm>
            <a:off x="5614025" y="3588523"/>
            <a:ext cx="1213353"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91" name="圆角矩形 190"/>
          <p:cNvSpPr/>
          <p:nvPr/>
        </p:nvSpPr>
        <p:spPr>
          <a:xfrm>
            <a:off x="8186297" y="4356556"/>
            <a:ext cx="643596" cy="30071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92" name="圆角矩形 191"/>
          <p:cNvSpPr/>
          <p:nvPr/>
        </p:nvSpPr>
        <p:spPr>
          <a:xfrm>
            <a:off x="7479595" y="4356556"/>
            <a:ext cx="597704" cy="31670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93" name="圆角矩形 192"/>
          <p:cNvSpPr/>
          <p:nvPr/>
        </p:nvSpPr>
        <p:spPr>
          <a:xfrm>
            <a:off x="6671121" y="4339046"/>
            <a:ext cx="672703" cy="33422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94" name="圆角矩形 193"/>
          <p:cNvSpPr/>
          <p:nvPr/>
        </p:nvSpPr>
        <p:spPr>
          <a:xfrm>
            <a:off x="5926859" y="4356556"/>
            <a:ext cx="607908"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195" name="圆角矩形 194"/>
          <p:cNvSpPr/>
          <p:nvPr/>
        </p:nvSpPr>
        <p:spPr>
          <a:xfrm>
            <a:off x="5259473" y="4349240"/>
            <a:ext cx="485103"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06" name="圆角矩形 205"/>
          <p:cNvSpPr/>
          <p:nvPr/>
        </p:nvSpPr>
        <p:spPr>
          <a:xfrm>
            <a:off x="4548564" y="4339045"/>
            <a:ext cx="595428"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12" name="圆角矩形 211"/>
          <p:cNvSpPr/>
          <p:nvPr/>
        </p:nvSpPr>
        <p:spPr>
          <a:xfrm>
            <a:off x="3882051" y="4349586"/>
            <a:ext cx="530159"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15" name="圆角矩形 214"/>
          <p:cNvSpPr/>
          <p:nvPr/>
        </p:nvSpPr>
        <p:spPr>
          <a:xfrm>
            <a:off x="3253974" y="4349586"/>
            <a:ext cx="485103" cy="32403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16" name="圆角矩形 215"/>
          <p:cNvSpPr/>
          <p:nvPr/>
        </p:nvSpPr>
        <p:spPr>
          <a:xfrm>
            <a:off x="636000" y="4349586"/>
            <a:ext cx="1303464" cy="32403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17" name="圆角矩形 216"/>
          <p:cNvSpPr/>
          <p:nvPr/>
        </p:nvSpPr>
        <p:spPr>
          <a:xfrm>
            <a:off x="2522087" y="1608252"/>
            <a:ext cx="1009634"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18" name="TextBox 139"/>
          <p:cNvSpPr txBox="1"/>
          <p:nvPr/>
        </p:nvSpPr>
        <p:spPr>
          <a:xfrm>
            <a:off x="5664191" y="2531070"/>
            <a:ext cx="1283834" cy="300082"/>
          </a:xfrm>
          <a:prstGeom prst="rect">
            <a:avLst/>
          </a:prstGeom>
          <a:noFill/>
        </p:spPr>
        <p:txBody>
          <a:bodyPr wrap="square" rtlCol="0">
            <a:spAutoFit/>
          </a:bodyPr>
          <a:lstStyle/>
          <a:p>
            <a:r>
              <a:rPr lang="zh-CN" altLang="en-US" sz="1350" dirty="0">
                <a:solidFill>
                  <a:schemeClr val="bg1"/>
                </a:solidFill>
                <a:ea typeface="宋体" pitchFamily="2" charset="-122"/>
                <a:cs typeface="Times New Roman" pitchFamily="18" charset="0"/>
              </a:rPr>
              <a:t>面向对象编程</a:t>
            </a:r>
          </a:p>
        </p:txBody>
      </p:sp>
      <p:sp>
        <p:nvSpPr>
          <p:cNvPr id="219" name="TextBox 147"/>
          <p:cNvSpPr txBox="1"/>
          <p:nvPr/>
        </p:nvSpPr>
        <p:spPr>
          <a:xfrm>
            <a:off x="3195607" y="4376825"/>
            <a:ext cx="609164" cy="276999"/>
          </a:xfrm>
          <a:prstGeom prst="rect">
            <a:avLst/>
          </a:prstGeom>
          <a:noFill/>
        </p:spPr>
        <p:txBody>
          <a:bodyPr wrap="square" rtlCol="0">
            <a:spAutoFit/>
          </a:bodyPr>
          <a:lstStyle/>
          <a:p>
            <a:r>
              <a:rPr lang="en-US" altLang="zh-CN" sz="1200" dirty="0">
                <a:solidFill>
                  <a:schemeClr val="bg1"/>
                </a:solidFill>
                <a:ea typeface="宋体" pitchFamily="2" charset="-122"/>
                <a:cs typeface="Times New Roman" pitchFamily="18" charset="0"/>
              </a:rPr>
              <a:t>JDBC</a:t>
            </a:r>
            <a:endParaRPr lang="zh-CN" altLang="en-US" sz="1200" dirty="0">
              <a:solidFill>
                <a:schemeClr val="bg1"/>
              </a:solidFill>
              <a:ea typeface="宋体" pitchFamily="2" charset="-122"/>
              <a:cs typeface="Times New Roman" pitchFamily="18" charset="0"/>
            </a:endParaRPr>
          </a:p>
        </p:txBody>
      </p:sp>
      <p:cxnSp>
        <p:nvCxnSpPr>
          <p:cNvPr id="220" name="直接箭头连接符 219"/>
          <p:cNvCxnSpPr>
            <a:endCxn id="162" idx="1"/>
          </p:cNvCxnSpPr>
          <p:nvPr/>
        </p:nvCxnSpPr>
        <p:spPr>
          <a:xfrm flipV="1">
            <a:off x="3815916" y="785190"/>
            <a:ext cx="1875311" cy="519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1" name="直接箭头连接符 220"/>
          <p:cNvCxnSpPr/>
          <p:nvPr/>
        </p:nvCxnSpPr>
        <p:spPr>
          <a:xfrm>
            <a:off x="6338544" y="967938"/>
            <a:ext cx="0" cy="789361"/>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2" name="肘形连接符 221"/>
          <p:cNvCxnSpPr>
            <a:endCxn id="163" idx="0"/>
          </p:cNvCxnSpPr>
          <p:nvPr/>
        </p:nvCxnSpPr>
        <p:spPr>
          <a:xfrm rot="10800000" flipV="1">
            <a:off x="5375519" y="1344984"/>
            <a:ext cx="1451860" cy="412313"/>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3" name="肘形连接符 222"/>
          <p:cNvCxnSpPr/>
          <p:nvPr/>
        </p:nvCxnSpPr>
        <p:spPr>
          <a:xfrm>
            <a:off x="6770039" y="1345166"/>
            <a:ext cx="1388253" cy="403469"/>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4" name="肘形连接符 223"/>
          <p:cNvCxnSpPr>
            <a:endCxn id="190" idx="1"/>
          </p:cNvCxnSpPr>
          <p:nvPr/>
        </p:nvCxnSpPr>
        <p:spPr>
          <a:xfrm rot="16200000" flipH="1">
            <a:off x="3347528" y="1484043"/>
            <a:ext cx="2965349" cy="1567645"/>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5" name="直接箭头连接符 224"/>
          <p:cNvCxnSpPr/>
          <p:nvPr/>
        </p:nvCxnSpPr>
        <p:spPr>
          <a:xfrm>
            <a:off x="4056622" y="2663970"/>
            <a:ext cx="151442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6" name="肘形连接符 225"/>
          <p:cNvCxnSpPr>
            <a:stCxn id="179" idx="2"/>
          </p:cNvCxnSpPr>
          <p:nvPr/>
        </p:nvCxnSpPr>
        <p:spPr>
          <a:xfrm rot="16200000" flipH="1">
            <a:off x="7108309" y="1971467"/>
            <a:ext cx="334764" cy="2066666"/>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7" name="肘形连接符 226"/>
          <p:cNvCxnSpPr>
            <a:stCxn id="179" idx="2"/>
          </p:cNvCxnSpPr>
          <p:nvPr/>
        </p:nvCxnSpPr>
        <p:spPr>
          <a:xfrm rot="5400000">
            <a:off x="5797597" y="2724571"/>
            <a:ext cx="331914" cy="55760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8" name="肘形连接符 227"/>
          <p:cNvCxnSpPr>
            <a:stCxn id="179" idx="2"/>
          </p:cNvCxnSpPr>
          <p:nvPr/>
        </p:nvCxnSpPr>
        <p:spPr>
          <a:xfrm rot="5400000">
            <a:off x="5339854" y="2272814"/>
            <a:ext cx="337901" cy="146710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9" name="肘形连接符 228"/>
          <p:cNvCxnSpPr>
            <a:stCxn id="179" idx="2"/>
            <a:endCxn id="184" idx="0"/>
          </p:cNvCxnSpPr>
          <p:nvPr/>
        </p:nvCxnSpPr>
        <p:spPr>
          <a:xfrm rot="16200000" flipH="1">
            <a:off x="6700570" y="2379206"/>
            <a:ext cx="312855" cy="1229278"/>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0" name="肘形连接符 229"/>
          <p:cNvCxnSpPr>
            <a:stCxn id="179" idx="2"/>
          </p:cNvCxnSpPr>
          <p:nvPr/>
        </p:nvCxnSpPr>
        <p:spPr>
          <a:xfrm rot="16200000" flipH="1">
            <a:off x="6267796" y="2811979"/>
            <a:ext cx="333839" cy="384715"/>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1" name="肘形连接符 230"/>
          <p:cNvCxnSpPr>
            <a:stCxn id="190" idx="2"/>
          </p:cNvCxnSpPr>
          <p:nvPr/>
        </p:nvCxnSpPr>
        <p:spPr>
          <a:xfrm rot="5400000">
            <a:off x="5308147" y="3455046"/>
            <a:ext cx="455043" cy="1370068"/>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2" name="肘形连接符 231"/>
          <p:cNvCxnSpPr>
            <a:stCxn id="190" idx="2"/>
            <a:endCxn id="192" idx="0"/>
          </p:cNvCxnSpPr>
          <p:nvPr/>
        </p:nvCxnSpPr>
        <p:spPr>
          <a:xfrm rot="16200000" flipH="1">
            <a:off x="6777576" y="3355684"/>
            <a:ext cx="443997" cy="1557745"/>
          </a:xfrm>
          <a:prstGeom prst="bentConnector3">
            <a:avLst>
              <a:gd name="adj1" fmla="val 50000"/>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3" name="肘形连接符 232"/>
          <p:cNvCxnSpPr>
            <a:stCxn id="190" idx="2"/>
          </p:cNvCxnSpPr>
          <p:nvPr/>
        </p:nvCxnSpPr>
        <p:spPr>
          <a:xfrm rot="16200000" flipH="1">
            <a:off x="7176815" y="2956446"/>
            <a:ext cx="456366" cy="2368592"/>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4" name="直接箭头连接符 233"/>
          <p:cNvCxnSpPr/>
          <p:nvPr/>
        </p:nvCxnSpPr>
        <p:spPr>
          <a:xfrm flipH="1" flipV="1">
            <a:off x="1941154" y="4513785"/>
            <a:ext cx="1283595" cy="1294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5" name="直接箭头连接符 234"/>
          <p:cNvCxnSpPr/>
          <p:nvPr/>
        </p:nvCxnSpPr>
        <p:spPr>
          <a:xfrm flipH="1">
            <a:off x="3470076" y="3302563"/>
            <a:ext cx="576302" cy="60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6" name="直接箭头连接符 235"/>
          <p:cNvCxnSpPr/>
          <p:nvPr/>
        </p:nvCxnSpPr>
        <p:spPr>
          <a:xfrm>
            <a:off x="7298628" y="1362618"/>
            <a:ext cx="0" cy="39468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7" name="直接箭头连接符 236"/>
          <p:cNvCxnSpPr/>
          <p:nvPr/>
        </p:nvCxnSpPr>
        <p:spPr>
          <a:xfrm flipH="1">
            <a:off x="3532807" y="1768955"/>
            <a:ext cx="519873" cy="131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8" name="圆角矩形 237"/>
          <p:cNvSpPr/>
          <p:nvPr/>
        </p:nvSpPr>
        <p:spPr>
          <a:xfrm>
            <a:off x="1266573" y="1007768"/>
            <a:ext cx="485103" cy="26892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39" name="圆角矩形 238"/>
          <p:cNvSpPr/>
          <p:nvPr/>
        </p:nvSpPr>
        <p:spPr>
          <a:xfrm>
            <a:off x="1253009" y="2135340"/>
            <a:ext cx="485103" cy="2863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40" name="圆角矩形 239"/>
          <p:cNvSpPr/>
          <p:nvPr/>
        </p:nvSpPr>
        <p:spPr>
          <a:xfrm>
            <a:off x="982699" y="1756727"/>
            <a:ext cx="850937" cy="28423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41" name="圆角矩形 240"/>
          <p:cNvSpPr/>
          <p:nvPr/>
        </p:nvSpPr>
        <p:spPr>
          <a:xfrm>
            <a:off x="955696" y="2513382"/>
            <a:ext cx="795980" cy="3073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42" name="圆角矩形 241"/>
          <p:cNvSpPr/>
          <p:nvPr/>
        </p:nvSpPr>
        <p:spPr>
          <a:xfrm>
            <a:off x="885525" y="2948698"/>
            <a:ext cx="875614" cy="39936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cxnSp>
        <p:nvCxnSpPr>
          <p:cNvPr id="243" name="肘形连接符 242"/>
          <p:cNvCxnSpPr/>
          <p:nvPr/>
        </p:nvCxnSpPr>
        <p:spPr>
          <a:xfrm rot="10800000">
            <a:off x="1759271" y="1149737"/>
            <a:ext cx="587423" cy="2177003"/>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5" name="肘形连接符 244"/>
          <p:cNvCxnSpPr/>
          <p:nvPr/>
        </p:nvCxnSpPr>
        <p:spPr>
          <a:xfrm rot="10800000">
            <a:off x="1759271" y="2278413"/>
            <a:ext cx="587423" cy="1048327"/>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6" name="肘形连接符 245"/>
          <p:cNvCxnSpPr/>
          <p:nvPr/>
        </p:nvCxnSpPr>
        <p:spPr>
          <a:xfrm rot="10800000">
            <a:off x="1820476" y="1900372"/>
            <a:ext cx="507014" cy="1420652"/>
          </a:xfrm>
          <a:prstGeom prst="bentConnector3">
            <a:avLst>
              <a:gd name="adj1" fmla="val 54038"/>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7" name="肘形连接符 246"/>
          <p:cNvCxnSpPr>
            <a:endCxn id="241" idx="3"/>
          </p:cNvCxnSpPr>
          <p:nvPr/>
        </p:nvCxnSpPr>
        <p:spPr>
          <a:xfrm rot="10800000">
            <a:off x="1751677" y="2667058"/>
            <a:ext cx="595018" cy="659681"/>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8" name="肘形连接符 247"/>
          <p:cNvCxnSpPr/>
          <p:nvPr/>
        </p:nvCxnSpPr>
        <p:spPr>
          <a:xfrm rot="10800000">
            <a:off x="1806633" y="3158189"/>
            <a:ext cx="520857" cy="162835"/>
          </a:xfrm>
          <a:prstGeom prst="bentConnector3">
            <a:avLst>
              <a:gd name="adj1" fmla="val 53930"/>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9" name="圆角矩形 248"/>
          <p:cNvSpPr/>
          <p:nvPr/>
        </p:nvSpPr>
        <p:spPr>
          <a:xfrm>
            <a:off x="2522087" y="2065220"/>
            <a:ext cx="1009633"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cxnSp>
        <p:nvCxnSpPr>
          <p:cNvPr id="250" name="直接箭头连接符 249"/>
          <p:cNvCxnSpPr/>
          <p:nvPr/>
        </p:nvCxnSpPr>
        <p:spPr>
          <a:xfrm flipH="1">
            <a:off x="3513533" y="2222149"/>
            <a:ext cx="543089" cy="646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1" name="圆角矩形 250"/>
          <p:cNvSpPr/>
          <p:nvPr/>
        </p:nvSpPr>
        <p:spPr>
          <a:xfrm>
            <a:off x="8269091" y="2335728"/>
            <a:ext cx="596336" cy="45776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cxnSp>
        <p:nvCxnSpPr>
          <p:cNvPr id="252" name="肘形连接符 251"/>
          <p:cNvCxnSpPr>
            <a:stCxn id="173" idx="2"/>
            <a:endCxn id="251" idx="0"/>
          </p:cNvCxnSpPr>
          <p:nvPr/>
        </p:nvCxnSpPr>
        <p:spPr>
          <a:xfrm rot="16200000" flipH="1">
            <a:off x="8133461" y="2106166"/>
            <a:ext cx="274750" cy="225086"/>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3" name="圆角矩形 252"/>
          <p:cNvSpPr/>
          <p:nvPr/>
        </p:nvSpPr>
        <p:spPr>
          <a:xfrm>
            <a:off x="4228540" y="1760450"/>
            <a:ext cx="651392" cy="32403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54" name="圆角矩形 253"/>
          <p:cNvSpPr/>
          <p:nvPr/>
        </p:nvSpPr>
        <p:spPr>
          <a:xfrm>
            <a:off x="1099354" y="1353169"/>
            <a:ext cx="673936" cy="29014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cxnSp>
        <p:nvCxnSpPr>
          <p:cNvPr id="255" name="肘形连接符 254"/>
          <p:cNvCxnSpPr/>
          <p:nvPr/>
        </p:nvCxnSpPr>
        <p:spPr>
          <a:xfrm rot="10800000">
            <a:off x="1796387" y="1522330"/>
            <a:ext cx="531104" cy="1798694"/>
          </a:xfrm>
          <a:prstGeom prst="bentConnector3">
            <a:avLst>
              <a:gd name="adj1" fmla="val 51927"/>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6" name="肘形连接符 255"/>
          <p:cNvCxnSpPr>
            <a:stCxn id="173" idx="2"/>
          </p:cNvCxnSpPr>
          <p:nvPr/>
        </p:nvCxnSpPr>
        <p:spPr>
          <a:xfrm rot="5400000">
            <a:off x="7832987" y="2037659"/>
            <a:ext cx="281632" cy="368981"/>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7" name="圆角矩形 256"/>
          <p:cNvSpPr/>
          <p:nvPr/>
        </p:nvSpPr>
        <p:spPr>
          <a:xfrm>
            <a:off x="782555" y="3434490"/>
            <a:ext cx="963256" cy="3073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sp>
        <p:nvSpPr>
          <p:cNvPr id="258" name="圆角矩形 257"/>
          <p:cNvSpPr/>
          <p:nvPr/>
        </p:nvSpPr>
        <p:spPr>
          <a:xfrm>
            <a:off x="554482" y="3809831"/>
            <a:ext cx="1222218" cy="32076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350">
              <a:solidFill>
                <a:schemeClr val="bg1"/>
              </a:solidFill>
              <a:ea typeface="宋体" pitchFamily="2" charset="-122"/>
              <a:cs typeface="Times New Roman" pitchFamily="18" charset="0"/>
            </a:endParaRPr>
          </a:p>
        </p:txBody>
      </p:sp>
      <p:cxnSp>
        <p:nvCxnSpPr>
          <p:cNvPr id="259" name="肘形连接符 258"/>
          <p:cNvCxnSpPr/>
          <p:nvPr/>
        </p:nvCxnSpPr>
        <p:spPr>
          <a:xfrm rot="10800000" flipV="1">
            <a:off x="1783017" y="3321023"/>
            <a:ext cx="554201" cy="267144"/>
          </a:xfrm>
          <a:prstGeom prst="bentConnector3">
            <a:avLst>
              <a:gd name="adj1" fmla="val 51847"/>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61" name="肘形连接符 260"/>
          <p:cNvCxnSpPr/>
          <p:nvPr/>
        </p:nvCxnSpPr>
        <p:spPr>
          <a:xfrm rot="10800000" flipV="1">
            <a:off x="1795218" y="3321022"/>
            <a:ext cx="532273" cy="701261"/>
          </a:xfrm>
          <a:prstGeom prst="bentConnector3">
            <a:avLst>
              <a:gd name="adj1" fmla="val 5192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2060425" y="790385"/>
            <a:ext cx="514325" cy="6348"/>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63" name="肘形连接符 262"/>
          <p:cNvCxnSpPr>
            <a:stCxn id="162" idx="2"/>
            <a:endCxn id="253" idx="0"/>
          </p:cNvCxnSpPr>
          <p:nvPr/>
        </p:nvCxnSpPr>
        <p:spPr>
          <a:xfrm rot="5400000">
            <a:off x="5040684" y="460760"/>
            <a:ext cx="813242" cy="1786138"/>
          </a:xfrm>
          <a:prstGeom prst="bentConnector3">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肘形连接符 263"/>
          <p:cNvCxnSpPr>
            <a:stCxn id="190" idx="2"/>
          </p:cNvCxnSpPr>
          <p:nvPr/>
        </p:nvCxnSpPr>
        <p:spPr>
          <a:xfrm rot="5400000">
            <a:off x="5642604" y="3802169"/>
            <a:ext cx="467709" cy="688488"/>
          </a:xfrm>
          <a:prstGeom prst="bentConnector3">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肘形连接符 265"/>
          <p:cNvCxnSpPr>
            <a:stCxn id="190" idx="2"/>
          </p:cNvCxnSpPr>
          <p:nvPr/>
        </p:nvCxnSpPr>
        <p:spPr>
          <a:xfrm rot="5400000">
            <a:off x="4958668" y="3122613"/>
            <a:ext cx="472088" cy="2051980"/>
          </a:xfrm>
          <a:prstGeom prst="bentConnector3">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肘形连接符 266"/>
          <p:cNvCxnSpPr>
            <a:stCxn id="190" idx="2"/>
            <a:endCxn id="215" idx="0"/>
          </p:cNvCxnSpPr>
          <p:nvPr/>
        </p:nvCxnSpPr>
        <p:spPr>
          <a:xfrm rot="5400000">
            <a:off x="4640101" y="2768984"/>
            <a:ext cx="437027" cy="2724176"/>
          </a:xfrm>
          <a:prstGeom prst="bentConnector3">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8" name="TextBox 132"/>
          <p:cNvSpPr txBox="1"/>
          <p:nvPr/>
        </p:nvSpPr>
        <p:spPr>
          <a:xfrm>
            <a:off x="950117" y="658233"/>
            <a:ext cx="1188132" cy="276999"/>
          </a:xfrm>
          <a:prstGeom prst="rect">
            <a:avLst/>
          </a:prstGeom>
          <a:noFill/>
        </p:spPr>
        <p:txBody>
          <a:bodyPr wrap="square" rtlCol="0">
            <a:spAutoFit/>
          </a:bodyPr>
          <a:lstStyle/>
          <a:p>
            <a:r>
              <a:rPr lang="en-US" altLang="zh-CN" sz="1200">
                <a:solidFill>
                  <a:schemeClr val="bg1"/>
                </a:solidFill>
                <a:ea typeface="宋体" pitchFamily="2" charset="-122"/>
                <a:cs typeface="Times New Roman" pitchFamily="18" charset="0"/>
              </a:rPr>
              <a:t>Java</a:t>
            </a:r>
            <a:r>
              <a:rPr lang="zh-CN" altLang="en-US" sz="1200">
                <a:solidFill>
                  <a:schemeClr val="bg1"/>
                </a:solidFill>
                <a:ea typeface="宋体" pitchFamily="2" charset="-122"/>
                <a:cs typeface="Times New Roman" pitchFamily="18" charset="0"/>
              </a:rPr>
              <a:t>发展</a:t>
            </a:r>
            <a:r>
              <a:rPr lang="zh-CN" altLang="en-US" sz="1200" dirty="0">
                <a:solidFill>
                  <a:schemeClr val="bg1"/>
                </a:solidFill>
                <a:ea typeface="宋体" pitchFamily="2" charset="-122"/>
                <a:cs typeface="Times New Roman" pitchFamily="18" charset="0"/>
              </a:rPr>
              <a:t>历程</a:t>
            </a:r>
          </a:p>
        </p:txBody>
      </p:sp>
      <p:sp>
        <p:nvSpPr>
          <p:cNvPr id="271" name="TextBox 133"/>
          <p:cNvSpPr txBox="1"/>
          <p:nvPr/>
        </p:nvSpPr>
        <p:spPr>
          <a:xfrm>
            <a:off x="2594206" y="651885"/>
            <a:ext cx="1221710" cy="276999"/>
          </a:xfrm>
          <a:prstGeom prst="rect">
            <a:avLst/>
          </a:prstGeom>
          <a:noFill/>
        </p:spPr>
        <p:txBody>
          <a:bodyPr wrap="square" rtlCol="0">
            <a:spAutoFit/>
          </a:bodyPr>
          <a:lstStyle/>
          <a:p>
            <a:r>
              <a:rPr lang="en-US" altLang="zh-CN" sz="1200" dirty="0">
                <a:solidFill>
                  <a:schemeClr val="bg1"/>
                </a:solidFill>
                <a:ea typeface="宋体" pitchFamily="2" charset="-122"/>
                <a:cs typeface="Times New Roman" pitchFamily="18" charset="0"/>
              </a:rPr>
              <a:t>JAVA</a:t>
            </a:r>
            <a:r>
              <a:rPr lang="zh-CN" altLang="en-US" sz="1200" dirty="0">
                <a:solidFill>
                  <a:schemeClr val="bg1"/>
                </a:solidFill>
                <a:ea typeface="宋体" pitchFamily="2" charset="-122"/>
                <a:cs typeface="Times New Roman" pitchFamily="18" charset="0"/>
              </a:rPr>
              <a:t>环境搭建</a:t>
            </a:r>
          </a:p>
        </p:txBody>
      </p:sp>
      <p:sp>
        <p:nvSpPr>
          <p:cNvPr id="273" name="TextBox 134"/>
          <p:cNvSpPr txBox="1"/>
          <p:nvPr/>
        </p:nvSpPr>
        <p:spPr>
          <a:xfrm>
            <a:off x="5809649" y="647656"/>
            <a:ext cx="1153683"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基础程序设计</a:t>
            </a:r>
          </a:p>
        </p:txBody>
      </p:sp>
      <p:sp>
        <p:nvSpPr>
          <p:cNvPr id="275" name="TextBox 168"/>
          <p:cNvSpPr txBox="1"/>
          <p:nvPr/>
        </p:nvSpPr>
        <p:spPr>
          <a:xfrm>
            <a:off x="2549299" y="1643313"/>
            <a:ext cx="1002967" cy="276999"/>
          </a:xfrm>
          <a:prstGeom prst="rect">
            <a:avLst/>
          </a:prstGeom>
          <a:noFill/>
        </p:spPr>
        <p:txBody>
          <a:bodyPr wrap="square" rtlCol="0">
            <a:spAutoFit/>
          </a:bodyPr>
          <a:lstStyle/>
          <a:p>
            <a:r>
              <a:rPr lang="en-US" altLang="zh-CN" sz="1200" dirty="0">
                <a:solidFill>
                  <a:schemeClr val="bg1"/>
                </a:solidFill>
                <a:ea typeface="宋体" pitchFamily="2" charset="-122"/>
                <a:cs typeface="Times New Roman" pitchFamily="18" charset="0"/>
              </a:rPr>
              <a:t>Eclipse</a:t>
            </a:r>
            <a:r>
              <a:rPr lang="zh-CN" altLang="en-US" sz="1200" dirty="0">
                <a:solidFill>
                  <a:schemeClr val="bg1"/>
                </a:solidFill>
                <a:ea typeface="宋体" pitchFamily="2" charset="-122"/>
                <a:cs typeface="Times New Roman" pitchFamily="18" charset="0"/>
              </a:rPr>
              <a:t>使用</a:t>
            </a:r>
          </a:p>
        </p:txBody>
      </p:sp>
      <p:sp>
        <p:nvSpPr>
          <p:cNvPr id="276" name="TextBox 99"/>
          <p:cNvSpPr txBox="1"/>
          <p:nvPr/>
        </p:nvSpPr>
        <p:spPr>
          <a:xfrm>
            <a:off x="2633142" y="2100280"/>
            <a:ext cx="894293" cy="276999"/>
          </a:xfrm>
          <a:prstGeom prst="rect">
            <a:avLst/>
          </a:prstGeom>
          <a:noFill/>
        </p:spPr>
        <p:txBody>
          <a:bodyPr wrap="square" rtlCol="0">
            <a:spAutoFit/>
          </a:bodyPr>
          <a:lstStyle/>
          <a:p>
            <a:r>
              <a:rPr lang="en-US" altLang="zh-CN" sz="1200">
                <a:solidFill>
                  <a:schemeClr val="bg1"/>
                </a:solidFill>
                <a:ea typeface="宋体" pitchFamily="2" charset="-122"/>
                <a:cs typeface="Times New Roman" pitchFamily="18" charset="0"/>
              </a:rPr>
              <a:t>IDEA </a:t>
            </a:r>
            <a:r>
              <a:rPr lang="zh-CN" altLang="en-US" sz="1200">
                <a:solidFill>
                  <a:schemeClr val="bg1"/>
                </a:solidFill>
                <a:ea typeface="宋体" pitchFamily="2" charset="-122"/>
                <a:cs typeface="Times New Roman" pitchFamily="18" charset="0"/>
              </a:rPr>
              <a:t>使用</a:t>
            </a:r>
            <a:endParaRPr lang="zh-CN" altLang="en-US" sz="1200" dirty="0">
              <a:solidFill>
                <a:schemeClr val="bg1"/>
              </a:solidFill>
              <a:ea typeface="宋体" pitchFamily="2" charset="-122"/>
              <a:cs typeface="Times New Roman" pitchFamily="18" charset="0"/>
            </a:endParaRPr>
          </a:p>
        </p:txBody>
      </p:sp>
      <p:sp>
        <p:nvSpPr>
          <p:cNvPr id="277" name="TextBox 199"/>
          <p:cNvSpPr txBox="1"/>
          <p:nvPr/>
        </p:nvSpPr>
        <p:spPr>
          <a:xfrm>
            <a:off x="1266574" y="1022779"/>
            <a:ext cx="492698"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泛型</a:t>
            </a:r>
          </a:p>
        </p:txBody>
      </p:sp>
      <p:sp>
        <p:nvSpPr>
          <p:cNvPr id="278" name="TextBox 209"/>
          <p:cNvSpPr txBox="1"/>
          <p:nvPr/>
        </p:nvSpPr>
        <p:spPr>
          <a:xfrm>
            <a:off x="1123163" y="1375915"/>
            <a:ext cx="673223" cy="276999"/>
          </a:xfrm>
          <a:prstGeom prst="rect">
            <a:avLst/>
          </a:prstGeom>
          <a:noFill/>
        </p:spPr>
        <p:txBody>
          <a:bodyPr wrap="square" rtlCol="0">
            <a:spAutoFit/>
          </a:bodyPr>
          <a:lstStyle/>
          <a:p>
            <a:r>
              <a:rPr lang="zh-CN" altLang="en-US" sz="1200">
                <a:solidFill>
                  <a:schemeClr val="bg1"/>
                </a:solidFill>
                <a:ea typeface="宋体" pitchFamily="2" charset="-122"/>
                <a:cs typeface="Times New Roman" pitchFamily="18" charset="0"/>
              </a:rPr>
              <a:t>元注解</a:t>
            </a:r>
            <a:endParaRPr lang="zh-CN" altLang="en-US" sz="1200" dirty="0">
              <a:solidFill>
                <a:schemeClr val="bg1"/>
              </a:solidFill>
              <a:ea typeface="宋体" pitchFamily="2" charset="-122"/>
              <a:cs typeface="Times New Roman" pitchFamily="18" charset="0"/>
            </a:endParaRPr>
          </a:p>
        </p:txBody>
      </p:sp>
      <p:sp>
        <p:nvSpPr>
          <p:cNvPr id="279" name="TextBox 201"/>
          <p:cNvSpPr txBox="1"/>
          <p:nvPr/>
        </p:nvSpPr>
        <p:spPr>
          <a:xfrm>
            <a:off x="954944" y="1773413"/>
            <a:ext cx="962813"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装箱</a:t>
            </a:r>
            <a:r>
              <a:rPr lang="en-US" altLang="zh-CN" sz="1200" dirty="0">
                <a:solidFill>
                  <a:schemeClr val="bg1"/>
                </a:solidFill>
                <a:ea typeface="宋体" pitchFamily="2" charset="-122"/>
                <a:cs typeface="Times New Roman" pitchFamily="18" charset="0"/>
              </a:rPr>
              <a:t>/</a:t>
            </a:r>
            <a:r>
              <a:rPr lang="zh-CN" altLang="en-US" sz="1200" dirty="0">
                <a:solidFill>
                  <a:schemeClr val="bg1"/>
                </a:solidFill>
                <a:ea typeface="宋体" pitchFamily="2" charset="-122"/>
                <a:cs typeface="Times New Roman" pitchFamily="18" charset="0"/>
              </a:rPr>
              <a:t>拆箱</a:t>
            </a:r>
          </a:p>
        </p:txBody>
      </p:sp>
      <p:sp>
        <p:nvSpPr>
          <p:cNvPr id="280" name="TextBox 200"/>
          <p:cNvSpPr txBox="1"/>
          <p:nvPr/>
        </p:nvSpPr>
        <p:spPr>
          <a:xfrm>
            <a:off x="1266574" y="2151455"/>
            <a:ext cx="492698"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枚举</a:t>
            </a:r>
          </a:p>
        </p:txBody>
      </p:sp>
      <p:sp>
        <p:nvSpPr>
          <p:cNvPr id="281" name="TextBox 202"/>
          <p:cNvSpPr txBox="1"/>
          <p:nvPr/>
        </p:nvSpPr>
        <p:spPr>
          <a:xfrm>
            <a:off x="960736" y="2538205"/>
            <a:ext cx="898899"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可变参数</a:t>
            </a:r>
          </a:p>
        </p:txBody>
      </p:sp>
      <p:sp>
        <p:nvSpPr>
          <p:cNvPr id="282" name="TextBox 203"/>
          <p:cNvSpPr txBox="1"/>
          <p:nvPr/>
        </p:nvSpPr>
        <p:spPr>
          <a:xfrm>
            <a:off x="996123" y="2919441"/>
            <a:ext cx="752905" cy="461665"/>
          </a:xfrm>
          <a:prstGeom prst="rect">
            <a:avLst/>
          </a:prstGeom>
          <a:noFill/>
        </p:spPr>
        <p:txBody>
          <a:bodyPr wrap="square" rtlCol="0">
            <a:spAutoFit/>
          </a:bodyPr>
          <a:lstStyle/>
          <a:p>
            <a:r>
              <a:rPr lang="en-US" altLang="zh-CN" sz="1200">
                <a:solidFill>
                  <a:schemeClr val="bg1"/>
                </a:solidFill>
                <a:ea typeface="宋体" pitchFamily="2" charset="-122"/>
                <a:cs typeface="Times New Roman" pitchFamily="18" charset="0"/>
              </a:rPr>
              <a:t>Lambda</a:t>
            </a:r>
          </a:p>
          <a:p>
            <a:r>
              <a:rPr lang="zh-CN" altLang="en-US" sz="1200">
                <a:solidFill>
                  <a:schemeClr val="bg1"/>
                </a:solidFill>
                <a:ea typeface="宋体" pitchFamily="2" charset="-122"/>
                <a:cs typeface="Times New Roman" pitchFamily="18" charset="0"/>
              </a:rPr>
              <a:t>表达式</a:t>
            </a:r>
            <a:endParaRPr lang="zh-CN" altLang="en-US" sz="1200" dirty="0">
              <a:solidFill>
                <a:schemeClr val="bg1"/>
              </a:solidFill>
              <a:ea typeface="宋体" pitchFamily="2" charset="-122"/>
              <a:cs typeface="Times New Roman" pitchFamily="18" charset="0"/>
            </a:endParaRPr>
          </a:p>
        </p:txBody>
      </p:sp>
      <p:sp>
        <p:nvSpPr>
          <p:cNvPr id="283" name="TextBox 259"/>
          <p:cNvSpPr txBox="1"/>
          <p:nvPr/>
        </p:nvSpPr>
        <p:spPr>
          <a:xfrm>
            <a:off x="782556" y="3461209"/>
            <a:ext cx="990734" cy="276999"/>
          </a:xfrm>
          <a:prstGeom prst="rect">
            <a:avLst/>
          </a:prstGeom>
          <a:noFill/>
        </p:spPr>
        <p:txBody>
          <a:bodyPr wrap="square" rtlCol="0">
            <a:spAutoFit/>
          </a:bodyPr>
          <a:lstStyle/>
          <a:p>
            <a:r>
              <a:rPr lang="en-US" altLang="zh-CN" sz="1200">
                <a:solidFill>
                  <a:schemeClr val="bg1"/>
                </a:solidFill>
                <a:ea typeface="宋体" pitchFamily="2" charset="-122"/>
                <a:cs typeface="Times New Roman" pitchFamily="18" charset="0"/>
              </a:rPr>
              <a:t>Stream API</a:t>
            </a:r>
            <a:endParaRPr lang="zh-CN" altLang="en-US" sz="1200" dirty="0">
              <a:solidFill>
                <a:schemeClr val="bg1"/>
              </a:solidFill>
              <a:ea typeface="宋体" pitchFamily="2" charset="-122"/>
              <a:cs typeface="Times New Roman" pitchFamily="18" charset="0"/>
            </a:endParaRPr>
          </a:p>
        </p:txBody>
      </p:sp>
      <p:sp>
        <p:nvSpPr>
          <p:cNvPr id="284" name="TextBox 269"/>
          <p:cNvSpPr txBox="1"/>
          <p:nvPr/>
        </p:nvSpPr>
        <p:spPr>
          <a:xfrm>
            <a:off x="593394" y="3851633"/>
            <a:ext cx="1299103" cy="276999"/>
          </a:xfrm>
          <a:prstGeom prst="rect">
            <a:avLst/>
          </a:prstGeom>
          <a:noFill/>
        </p:spPr>
        <p:txBody>
          <a:bodyPr wrap="square" rtlCol="0">
            <a:spAutoFit/>
          </a:bodyPr>
          <a:lstStyle/>
          <a:p>
            <a:r>
              <a:rPr lang="en-US" altLang="zh-CN" sz="1200">
                <a:solidFill>
                  <a:schemeClr val="bg1"/>
                </a:solidFill>
                <a:ea typeface="宋体" pitchFamily="2" charset="-122"/>
                <a:cs typeface="Times New Roman" pitchFamily="18" charset="0"/>
              </a:rPr>
              <a:t>Date/Time API</a:t>
            </a:r>
            <a:endParaRPr lang="zh-CN" altLang="en-US" sz="1200" dirty="0">
              <a:solidFill>
                <a:schemeClr val="bg1"/>
              </a:solidFill>
              <a:ea typeface="宋体" pitchFamily="2" charset="-122"/>
              <a:cs typeface="Times New Roman" pitchFamily="18" charset="0"/>
            </a:endParaRPr>
          </a:p>
        </p:txBody>
      </p:sp>
      <p:sp>
        <p:nvSpPr>
          <p:cNvPr id="285" name="TextBox 158"/>
          <p:cNvSpPr txBox="1"/>
          <p:nvPr/>
        </p:nvSpPr>
        <p:spPr>
          <a:xfrm>
            <a:off x="2417768" y="3196353"/>
            <a:ext cx="1052307" cy="276999"/>
          </a:xfrm>
          <a:prstGeom prst="rect">
            <a:avLst/>
          </a:prstGeom>
          <a:noFill/>
        </p:spPr>
        <p:txBody>
          <a:bodyPr wrap="square" rtlCol="0">
            <a:spAutoFit/>
          </a:bodyPr>
          <a:lstStyle/>
          <a:p>
            <a:r>
              <a:rPr lang="en-US" altLang="zh-CN" sz="1200">
                <a:solidFill>
                  <a:schemeClr val="bg1"/>
                </a:solidFill>
                <a:ea typeface="宋体" pitchFamily="2" charset="-122"/>
                <a:cs typeface="Times New Roman" pitchFamily="18" charset="0"/>
              </a:rPr>
              <a:t>Java</a:t>
            </a:r>
            <a:r>
              <a:rPr lang="zh-CN" altLang="en-US" sz="1200">
                <a:solidFill>
                  <a:schemeClr val="bg1"/>
                </a:solidFill>
                <a:ea typeface="宋体" pitchFamily="2" charset="-122"/>
                <a:cs typeface="Times New Roman" pitchFamily="18" charset="0"/>
              </a:rPr>
              <a:t>新</a:t>
            </a:r>
            <a:r>
              <a:rPr lang="zh-CN" altLang="en-US" sz="1200" dirty="0">
                <a:solidFill>
                  <a:schemeClr val="bg1"/>
                </a:solidFill>
                <a:ea typeface="宋体" pitchFamily="2" charset="-122"/>
                <a:cs typeface="Times New Roman" pitchFamily="18" charset="0"/>
              </a:rPr>
              <a:t>特性</a:t>
            </a:r>
          </a:p>
        </p:txBody>
      </p:sp>
      <p:sp>
        <p:nvSpPr>
          <p:cNvPr id="286" name="TextBox 156"/>
          <p:cNvSpPr txBox="1"/>
          <p:nvPr/>
        </p:nvSpPr>
        <p:spPr>
          <a:xfrm>
            <a:off x="642029" y="4403593"/>
            <a:ext cx="1274415" cy="276999"/>
          </a:xfrm>
          <a:prstGeom prst="rect">
            <a:avLst/>
          </a:prstGeom>
          <a:noFill/>
        </p:spPr>
        <p:txBody>
          <a:bodyPr wrap="square" rtlCol="0">
            <a:spAutoFit/>
          </a:bodyPr>
          <a:lstStyle/>
          <a:p>
            <a:r>
              <a:rPr lang="en-US" altLang="zh-CN" sz="1200" dirty="0">
                <a:solidFill>
                  <a:schemeClr val="bg1"/>
                </a:solidFill>
                <a:ea typeface="宋体" pitchFamily="2" charset="-122"/>
                <a:cs typeface="Times New Roman" pitchFamily="18" charset="0"/>
              </a:rPr>
              <a:t>Oracle/MySQL</a:t>
            </a:r>
            <a:endParaRPr lang="zh-CN" altLang="en-US" sz="1200" dirty="0">
              <a:solidFill>
                <a:schemeClr val="bg1"/>
              </a:solidFill>
              <a:ea typeface="宋体" pitchFamily="2" charset="-122"/>
              <a:cs typeface="Times New Roman" pitchFamily="18" charset="0"/>
            </a:endParaRPr>
          </a:p>
        </p:txBody>
      </p:sp>
      <p:sp>
        <p:nvSpPr>
          <p:cNvPr id="287" name="TextBox 148"/>
          <p:cNvSpPr txBox="1"/>
          <p:nvPr/>
        </p:nvSpPr>
        <p:spPr>
          <a:xfrm>
            <a:off x="3897878" y="4384647"/>
            <a:ext cx="541688"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集合</a:t>
            </a:r>
          </a:p>
        </p:txBody>
      </p:sp>
      <p:sp>
        <p:nvSpPr>
          <p:cNvPr id="288" name="TextBox 149"/>
          <p:cNvSpPr txBox="1"/>
          <p:nvPr/>
        </p:nvSpPr>
        <p:spPr>
          <a:xfrm>
            <a:off x="4511400" y="4367602"/>
            <a:ext cx="717380" cy="276999"/>
          </a:xfrm>
          <a:prstGeom prst="rect">
            <a:avLst/>
          </a:prstGeom>
          <a:noFill/>
        </p:spPr>
        <p:txBody>
          <a:bodyPr wrap="square" rtlCol="0">
            <a:spAutoFit/>
          </a:bodyPr>
          <a:lstStyle/>
          <a:p>
            <a:r>
              <a:rPr lang="en-US" altLang="zh-CN" sz="1200">
                <a:solidFill>
                  <a:schemeClr val="bg1"/>
                </a:solidFill>
                <a:ea typeface="宋体" pitchFamily="2" charset="-122"/>
                <a:cs typeface="Times New Roman" pitchFamily="18" charset="0"/>
              </a:rPr>
              <a:t>IO/NIO</a:t>
            </a:r>
            <a:endParaRPr lang="zh-CN" altLang="en-US" sz="1200" dirty="0">
              <a:solidFill>
                <a:schemeClr val="bg1"/>
              </a:solidFill>
              <a:ea typeface="宋体" pitchFamily="2" charset="-122"/>
              <a:cs typeface="Times New Roman" pitchFamily="18" charset="0"/>
            </a:endParaRPr>
          </a:p>
        </p:txBody>
      </p:sp>
      <p:sp>
        <p:nvSpPr>
          <p:cNvPr id="289" name="TextBox 151"/>
          <p:cNvSpPr txBox="1"/>
          <p:nvPr/>
        </p:nvSpPr>
        <p:spPr>
          <a:xfrm>
            <a:off x="5246567" y="4380268"/>
            <a:ext cx="571294"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类库</a:t>
            </a:r>
          </a:p>
        </p:txBody>
      </p:sp>
      <p:sp>
        <p:nvSpPr>
          <p:cNvPr id="290" name="TextBox 152"/>
          <p:cNvSpPr txBox="1"/>
          <p:nvPr/>
        </p:nvSpPr>
        <p:spPr>
          <a:xfrm>
            <a:off x="5895767" y="4396266"/>
            <a:ext cx="757220"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多线程</a:t>
            </a:r>
          </a:p>
        </p:txBody>
      </p:sp>
      <p:sp>
        <p:nvSpPr>
          <p:cNvPr id="291" name="TextBox 153"/>
          <p:cNvSpPr txBox="1"/>
          <p:nvPr/>
        </p:nvSpPr>
        <p:spPr>
          <a:xfrm>
            <a:off x="6627073" y="4392424"/>
            <a:ext cx="796335" cy="276999"/>
          </a:xfrm>
          <a:prstGeom prst="rect">
            <a:avLst/>
          </a:prstGeom>
          <a:noFill/>
        </p:spPr>
        <p:txBody>
          <a:bodyPr wrap="square" rtlCol="0">
            <a:spAutoFit/>
          </a:bodyPr>
          <a:lstStyle/>
          <a:p>
            <a:r>
              <a:rPr lang="zh-CN" altLang="en-US" sz="1200">
                <a:solidFill>
                  <a:schemeClr val="bg1"/>
                </a:solidFill>
                <a:ea typeface="宋体" pitchFamily="2" charset="-122"/>
                <a:cs typeface="Times New Roman" pitchFamily="18" charset="0"/>
              </a:rPr>
              <a:t>异常处理</a:t>
            </a:r>
            <a:endParaRPr lang="zh-CN" altLang="en-US" sz="1200" dirty="0">
              <a:solidFill>
                <a:schemeClr val="bg1"/>
              </a:solidFill>
              <a:ea typeface="宋体" pitchFamily="2" charset="-122"/>
              <a:cs typeface="Times New Roman" pitchFamily="18" charset="0"/>
            </a:endParaRPr>
          </a:p>
        </p:txBody>
      </p:sp>
      <p:cxnSp>
        <p:nvCxnSpPr>
          <p:cNvPr id="292" name="肘形连接符 291"/>
          <p:cNvCxnSpPr/>
          <p:nvPr/>
        </p:nvCxnSpPr>
        <p:spPr>
          <a:xfrm rot="16200000" flipH="1">
            <a:off x="6015414" y="4127574"/>
            <a:ext cx="483707" cy="53675"/>
          </a:xfrm>
          <a:prstGeom prst="bentConnector3">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肘形连接符 292"/>
          <p:cNvCxnSpPr>
            <a:stCxn id="190" idx="2"/>
            <a:endCxn id="193" idx="0"/>
          </p:cNvCxnSpPr>
          <p:nvPr/>
        </p:nvCxnSpPr>
        <p:spPr>
          <a:xfrm rot="16200000" flipH="1">
            <a:off x="6400844" y="3732416"/>
            <a:ext cx="426487" cy="786771"/>
          </a:xfrm>
          <a:prstGeom prst="bentConnector3">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4" name="TextBox 154"/>
          <p:cNvSpPr txBox="1"/>
          <p:nvPr/>
        </p:nvSpPr>
        <p:spPr>
          <a:xfrm>
            <a:off x="7515714" y="4386552"/>
            <a:ext cx="515571"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反射</a:t>
            </a:r>
          </a:p>
        </p:txBody>
      </p:sp>
      <p:sp>
        <p:nvSpPr>
          <p:cNvPr id="295" name="TextBox 155"/>
          <p:cNvSpPr txBox="1"/>
          <p:nvPr/>
        </p:nvSpPr>
        <p:spPr>
          <a:xfrm>
            <a:off x="8269091" y="4368925"/>
            <a:ext cx="640405"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网络</a:t>
            </a:r>
          </a:p>
        </p:txBody>
      </p:sp>
      <p:sp>
        <p:nvSpPr>
          <p:cNvPr id="296" name="TextBox 146"/>
          <p:cNvSpPr txBox="1"/>
          <p:nvPr/>
        </p:nvSpPr>
        <p:spPr>
          <a:xfrm>
            <a:off x="5691583" y="3613571"/>
            <a:ext cx="1201331"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应用程序开发</a:t>
            </a:r>
          </a:p>
        </p:txBody>
      </p:sp>
      <p:sp>
        <p:nvSpPr>
          <p:cNvPr id="297" name="TextBox 143"/>
          <p:cNvSpPr txBox="1"/>
          <p:nvPr/>
        </p:nvSpPr>
        <p:spPr>
          <a:xfrm>
            <a:off x="7853426" y="3172182"/>
            <a:ext cx="911195"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设计模式</a:t>
            </a:r>
          </a:p>
        </p:txBody>
      </p:sp>
      <p:sp>
        <p:nvSpPr>
          <p:cNvPr id="298" name="TextBox 144"/>
          <p:cNvSpPr txBox="1"/>
          <p:nvPr/>
        </p:nvSpPr>
        <p:spPr>
          <a:xfrm>
            <a:off x="7221457" y="3172930"/>
            <a:ext cx="591218" cy="276999"/>
          </a:xfrm>
          <a:prstGeom prst="rect">
            <a:avLst/>
          </a:prstGeom>
          <a:noFill/>
        </p:spPr>
        <p:txBody>
          <a:bodyPr wrap="square" rtlCol="0">
            <a:spAutoFit/>
          </a:bodyPr>
          <a:lstStyle/>
          <a:p>
            <a:r>
              <a:rPr lang="zh-CN" altLang="en-US" sz="1200" smtClean="0">
                <a:solidFill>
                  <a:schemeClr val="bg1"/>
                </a:solidFill>
                <a:ea typeface="宋体" pitchFamily="2" charset="-122"/>
                <a:cs typeface="Times New Roman" pitchFamily="18" charset="0"/>
              </a:rPr>
              <a:t>接 口</a:t>
            </a:r>
            <a:endParaRPr lang="zh-CN" altLang="en-US" sz="1200" dirty="0">
              <a:solidFill>
                <a:schemeClr val="bg1"/>
              </a:solidFill>
              <a:ea typeface="宋体" pitchFamily="2" charset="-122"/>
              <a:cs typeface="Times New Roman" pitchFamily="18" charset="0"/>
            </a:endParaRPr>
          </a:p>
        </p:txBody>
      </p:sp>
      <p:sp>
        <p:nvSpPr>
          <p:cNvPr id="299" name="TextBox 145"/>
          <p:cNvSpPr txBox="1"/>
          <p:nvPr/>
        </p:nvSpPr>
        <p:spPr>
          <a:xfrm>
            <a:off x="6216488" y="3171257"/>
            <a:ext cx="821169"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三大特性</a:t>
            </a:r>
          </a:p>
        </p:txBody>
      </p:sp>
      <p:sp>
        <p:nvSpPr>
          <p:cNvPr id="300" name="TextBox 141"/>
          <p:cNvSpPr txBox="1"/>
          <p:nvPr/>
        </p:nvSpPr>
        <p:spPr>
          <a:xfrm>
            <a:off x="5265759" y="3169332"/>
            <a:ext cx="837979" cy="276999"/>
          </a:xfrm>
          <a:prstGeom prst="rect">
            <a:avLst/>
          </a:prstGeom>
          <a:noFill/>
        </p:spPr>
        <p:txBody>
          <a:bodyPr wrap="square" rtlCol="0">
            <a:spAutoFit/>
          </a:bodyPr>
          <a:lstStyle/>
          <a:p>
            <a:r>
              <a:rPr lang="zh-CN" altLang="en-US" sz="1200">
                <a:solidFill>
                  <a:schemeClr val="bg1"/>
                </a:solidFill>
                <a:ea typeface="宋体" pitchFamily="2" charset="-122"/>
                <a:cs typeface="Times New Roman" pitchFamily="18" charset="0"/>
              </a:rPr>
              <a:t>类的结构</a:t>
            </a:r>
            <a:endParaRPr lang="zh-CN" altLang="en-US" sz="1200" dirty="0">
              <a:solidFill>
                <a:schemeClr val="bg1"/>
              </a:solidFill>
              <a:ea typeface="宋体" pitchFamily="2" charset="-122"/>
              <a:cs typeface="Times New Roman" pitchFamily="18" charset="0"/>
            </a:endParaRPr>
          </a:p>
        </p:txBody>
      </p:sp>
      <p:sp>
        <p:nvSpPr>
          <p:cNvPr id="301" name="TextBox 140"/>
          <p:cNvSpPr txBox="1"/>
          <p:nvPr/>
        </p:nvSpPr>
        <p:spPr>
          <a:xfrm>
            <a:off x="4425568" y="3175319"/>
            <a:ext cx="699362" cy="276999"/>
          </a:xfrm>
          <a:prstGeom prst="rect">
            <a:avLst/>
          </a:prstGeom>
          <a:noFill/>
        </p:spPr>
        <p:txBody>
          <a:bodyPr wrap="square" rtlCol="0">
            <a:spAutoFit/>
          </a:bodyPr>
          <a:lstStyle/>
          <a:p>
            <a:r>
              <a:rPr lang="zh-CN" altLang="en-US" sz="1200">
                <a:solidFill>
                  <a:schemeClr val="bg1"/>
                </a:solidFill>
                <a:ea typeface="宋体" pitchFamily="2" charset="-122"/>
                <a:cs typeface="Times New Roman" pitchFamily="18" charset="0"/>
              </a:rPr>
              <a:t>类</a:t>
            </a:r>
            <a:r>
              <a:rPr lang="en-US" altLang="zh-CN" sz="1200">
                <a:solidFill>
                  <a:schemeClr val="bg1"/>
                </a:solidFill>
                <a:ea typeface="宋体" pitchFamily="2" charset="-122"/>
                <a:cs typeface="Times New Roman" pitchFamily="18" charset="0"/>
              </a:rPr>
              <a:t>/</a:t>
            </a:r>
            <a:r>
              <a:rPr lang="zh-CN" altLang="en-US" sz="1200">
                <a:solidFill>
                  <a:schemeClr val="bg1"/>
                </a:solidFill>
                <a:ea typeface="宋体" pitchFamily="2" charset="-122"/>
                <a:cs typeface="Times New Roman" pitchFamily="18" charset="0"/>
              </a:rPr>
              <a:t>对象</a:t>
            </a:r>
            <a:endParaRPr lang="zh-CN" altLang="en-US" sz="1200" dirty="0">
              <a:solidFill>
                <a:schemeClr val="bg1"/>
              </a:solidFill>
              <a:ea typeface="宋体" pitchFamily="2" charset="-122"/>
              <a:cs typeface="Times New Roman" pitchFamily="18" charset="0"/>
            </a:endParaRPr>
          </a:p>
        </p:txBody>
      </p:sp>
      <p:sp>
        <p:nvSpPr>
          <p:cNvPr id="302" name="TextBox 126"/>
          <p:cNvSpPr txBox="1"/>
          <p:nvPr/>
        </p:nvSpPr>
        <p:spPr>
          <a:xfrm>
            <a:off x="8346435" y="2331832"/>
            <a:ext cx="524054" cy="461665"/>
          </a:xfrm>
          <a:prstGeom prst="rect">
            <a:avLst/>
          </a:prstGeom>
          <a:noFill/>
        </p:spPr>
        <p:txBody>
          <a:bodyPr wrap="square" rtlCol="0">
            <a:spAutoFit/>
          </a:bodyPr>
          <a:lstStyle/>
          <a:p>
            <a:r>
              <a:rPr lang="zh-CN" altLang="en-US" sz="1200">
                <a:solidFill>
                  <a:schemeClr val="bg1"/>
                </a:solidFill>
                <a:ea typeface="宋体" pitchFamily="2" charset="-122"/>
                <a:cs typeface="Times New Roman" pitchFamily="18" charset="0"/>
              </a:rPr>
              <a:t>数据结构</a:t>
            </a:r>
            <a:endParaRPr lang="zh-CN" altLang="en-US" sz="1200" dirty="0">
              <a:solidFill>
                <a:schemeClr val="bg1"/>
              </a:solidFill>
              <a:ea typeface="宋体" pitchFamily="2" charset="-122"/>
              <a:cs typeface="Times New Roman" pitchFamily="18" charset="0"/>
            </a:endParaRPr>
          </a:p>
        </p:txBody>
      </p:sp>
      <p:sp>
        <p:nvSpPr>
          <p:cNvPr id="303" name="TextBox 128"/>
          <p:cNvSpPr txBox="1"/>
          <p:nvPr/>
        </p:nvSpPr>
        <p:spPr>
          <a:xfrm>
            <a:off x="7566377" y="2343510"/>
            <a:ext cx="524054" cy="461665"/>
          </a:xfrm>
          <a:prstGeom prst="rect">
            <a:avLst/>
          </a:prstGeom>
          <a:noFill/>
        </p:spPr>
        <p:txBody>
          <a:bodyPr wrap="square" rtlCol="0">
            <a:spAutoFit/>
          </a:bodyPr>
          <a:lstStyle/>
          <a:p>
            <a:r>
              <a:rPr lang="zh-CN" altLang="en-US" sz="1200">
                <a:solidFill>
                  <a:schemeClr val="bg1"/>
                </a:solidFill>
                <a:ea typeface="宋体" pitchFamily="2" charset="-122"/>
                <a:cs typeface="Times New Roman" pitchFamily="18" charset="0"/>
              </a:rPr>
              <a:t>排序算法</a:t>
            </a:r>
            <a:endParaRPr lang="zh-CN" altLang="en-US" sz="1200" dirty="0">
              <a:solidFill>
                <a:schemeClr val="bg1"/>
              </a:solidFill>
              <a:ea typeface="宋体" pitchFamily="2" charset="-122"/>
              <a:cs typeface="Times New Roman" pitchFamily="18" charset="0"/>
            </a:endParaRPr>
          </a:p>
        </p:txBody>
      </p:sp>
      <p:sp>
        <p:nvSpPr>
          <p:cNvPr id="304" name="TextBox 138"/>
          <p:cNvSpPr txBox="1"/>
          <p:nvPr/>
        </p:nvSpPr>
        <p:spPr>
          <a:xfrm>
            <a:off x="7909869" y="1773413"/>
            <a:ext cx="524054"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数组</a:t>
            </a:r>
          </a:p>
        </p:txBody>
      </p:sp>
      <p:sp>
        <p:nvSpPr>
          <p:cNvPr id="305" name="TextBox 136"/>
          <p:cNvSpPr txBox="1"/>
          <p:nvPr/>
        </p:nvSpPr>
        <p:spPr>
          <a:xfrm>
            <a:off x="6903376" y="1787049"/>
            <a:ext cx="832327"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流程控制</a:t>
            </a:r>
          </a:p>
        </p:txBody>
      </p:sp>
      <p:sp>
        <p:nvSpPr>
          <p:cNvPr id="306" name="TextBox 137"/>
          <p:cNvSpPr txBox="1"/>
          <p:nvPr/>
        </p:nvSpPr>
        <p:spPr>
          <a:xfrm>
            <a:off x="6027639" y="1787049"/>
            <a:ext cx="684802"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运算符</a:t>
            </a:r>
          </a:p>
        </p:txBody>
      </p:sp>
      <p:sp>
        <p:nvSpPr>
          <p:cNvPr id="307" name="TextBox 135"/>
          <p:cNvSpPr txBox="1"/>
          <p:nvPr/>
        </p:nvSpPr>
        <p:spPr>
          <a:xfrm>
            <a:off x="4974367" y="1791044"/>
            <a:ext cx="824174" cy="276999"/>
          </a:xfrm>
          <a:prstGeom prst="rect">
            <a:avLst/>
          </a:prstGeom>
          <a:noFill/>
        </p:spPr>
        <p:txBody>
          <a:bodyPr wrap="square" rtlCol="0">
            <a:spAutoFit/>
          </a:bodyPr>
          <a:lstStyle/>
          <a:p>
            <a:r>
              <a:rPr lang="zh-CN" altLang="en-US" sz="1200" dirty="0">
                <a:solidFill>
                  <a:schemeClr val="bg1"/>
                </a:solidFill>
                <a:ea typeface="宋体" pitchFamily="2" charset="-122"/>
                <a:cs typeface="Times New Roman" pitchFamily="18" charset="0"/>
              </a:rPr>
              <a:t>数据类型</a:t>
            </a:r>
          </a:p>
        </p:txBody>
      </p:sp>
      <p:sp>
        <p:nvSpPr>
          <p:cNvPr id="308" name="TextBox 129"/>
          <p:cNvSpPr txBox="1"/>
          <p:nvPr/>
        </p:nvSpPr>
        <p:spPr>
          <a:xfrm>
            <a:off x="4224933" y="1805125"/>
            <a:ext cx="689545" cy="276999"/>
          </a:xfrm>
          <a:prstGeom prst="rect">
            <a:avLst/>
          </a:prstGeom>
          <a:noFill/>
        </p:spPr>
        <p:txBody>
          <a:bodyPr wrap="square" rtlCol="0">
            <a:spAutoFit/>
          </a:bodyPr>
          <a:lstStyle/>
          <a:p>
            <a:r>
              <a:rPr lang="zh-CN" altLang="en-US" sz="1200">
                <a:solidFill>
                  <a:schemeClr val="bg1"/>
                </a:solidFill>
                <a:ea typeface="宋体" pitchFamily="2" charset="-122"/>
                <a:cs typeface="Times New Roman" pitchFamily="18" charset="0"/>
              </a:rPr>
              <a:t>关键字</a:t>
            </a:r>
            <a:endParaRPr lang="zh-CN" altLang="en-US" sz="1200" dirty="0">
              <a:solidFill>
                <a:schemeClr val="bg1"/>
              </a:solidFill>
              <a:ea typeface="宋体" pitchFamily="2" charset="-122"/>
              <a:cs typeface="Times New Roman" pitchFamily="18" charset="0"/>
            </a:endParaRPr>
          </a:p>
        </p:txBody>
      </p:sp>
    </p:spTree>
    <p:extLst>
      <p:ext uri="{BB962C8B-B14F-4D97-AF65-F5344CB8AC3E}">
        <p14:creationId xmlns:p14="http://schemas.microsoft.com/office/powerpoint/2010/main" val="8362181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hkstart\Desktop\7.png"/>
          <p:cNvPicPr>
            <a:picLocks noChangeAspect="1" noChangeArrowheads="1"/>
          </p:cNvPicPr>
          <p:nvPr/>
        </p:nvPicPr>
        <p:blipFill rotWithShape="1">
          <a:blip r:embed="rId2">
            <a:extLst>
              <a:ext uri="{28A0092B-C50C-407E-A947-70E740481C1C}">
                <a14:useLocalDpi xmlns:a14="http://schemas.microsoft.com/office/drawing/2010/main" val="0"/>
              </a:ext>
            </a:extLst>
          </a:blip>
          <a:srcRect l="1610" t="4445" b="5385"/>
          <a:stretch/>
        </p:blipFill>
        <p:spPr bwMode="auto">
          <a:xfrm>
            <a:off x="1191801" y="493160"/>
            <a:ext cx="6747553" cy="4376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87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hkstart\Desktop\8.png"/>
          <p:cNvPicPr>
            <a:picLocks noChangeAspect="1" noChangeArrowheads="1"/>
          </p:cNvPicPr>
          <p:nvPr/>
        </p:nvPicPr>
        <p:blipFill rotWithShape="1">
          <a:blip r:embed="rId2">
            <a:extLst>
              <a:ext uri="{28A0092B-C50C-407E-A947-70E740481C1C}">
                <a14:useLocalDpi xmlns:a14="http://schemas.microsoft.com/office/drawing/2010/main" val="0"/>
              </a:ext>
            </a:extLst>
          </a:blip>
          <a:srcRect t="3619" b="9778"/>
          <a:stretch/>
        </p:blipFill>
        <p:spPr bwMode="auto">
          <a:xfrm>
            <a:off x="1177152" y="554804"/>
            <a:ext cx="6854670" cy="418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487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hkstart\Desktop\9.png"/>
          <p:cNvPicPr>
            <a:picLocks noChangeAspect="1" noChangeArrowheads="1"/>
          </p:cNvPicPr>
          <p:nvPr/>
        </p:nvPicPr>
        <p:blipFill rotWithShape="1">
          <a:blip r:embed="rId2">
            <a:extLst>
              <a:ext uri="{28A0092B-C50C-407E-A947-70E740481C1C}">
                <a14:useLocalDpi xmlns:a14="http://schemas.microsoft.com/office/drawing/2010/main" val="0"/>
              </a:ext>
            </a:extLst>
          </a:blip>
          <a:srcRect l="711" t="4446" b="9617"/>
          <a:stretch/>
        </p:blipFill>
        <p:spPr bwMode="auto">
          <a:xfrm>
            <a:off x="1191802" y="513707"/>
            <a:ext cx="6809198" cy="4171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241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shkstart\Desktop\10.png"/>
          <p:cNvPicPr>
            <a:picLocks noChangeAspect="1" noChangeArrowheads="1"/>
          </p:cNvPicPr>
          <p:nvPr/>
        </p:nvPicPr>
        <p:blipFill rotWithShape="1">
          <a:blip r:embed="rId2">
            <a:extLst>
              <a:ext uri="{28A0092B-C50C-407E-A947-70E740481C1C}">
                <a14:useLocalDpi xmlns:a14="http://schemas.microsoft.com/office/drawing/2010/main" val="0"/>
              </a:ext>
            </a:extLst>
          </a:blip>
          <a:srcRect t="3610" b="7639"/>
          <a:stretch/>
        </p:blipFill>
        <p:spPr bwMode="auto">
          <a:xfrm>
            <a:off x="1091629" y="472610"/>
            <a:ext cx="6858000" cy="429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145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shkstart\Desktop\11.png"/>
          <p:cNvPicPr>
            <a:picLocks noChangeAspect="1" noChangeArrowheads="1"/>
          </p:cNvPicPr>
          <p:nvPr/>
        </p:nvPicPr>
        <p:blipFill rotWithShape="1">
          <a:blip r:embed="rId2">
            <a:extLst>
              <a:ext uri="{28A0092B-C50C-407E-A947-70E740481C1C}">
                <a14:useLocalDpi xmlns:a14="http://schemas.microsoft.com/office/drawing/2010/main" val="0"/>
              </a:ext>
            </a:extLst>
          </a:blip>
          <a:srcRect l="1610" t="3389" b="9343"/>
          <a:stretch/>
        </p:blipFill>
        <p:spPr bwMode="auto">
          <a:xfrm>
            <a:off x="1212350" y="534256"/>
            <a:ext cx="6747553" cy="423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31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shkstart\Desktop\12.png"/>
          <p:cNvPicPr>
            <a:picLocks noChangeAspect="1" noChangeArrowheads="1"/>
          </p:cNvPicPr>
          <p:nvPr/>
        </p:nvPicPr>
        <p:blipFill rotWithShape="1">
          <a:blip r:embed="rId2">
            <a:extLst>
              <a:ext uri="{28A0092B-C50C-407E-A947-70E740481C1C}">
                <a14:useLocalDpi xmlns:a14="http://schemas.microsoft.com/office/drawing/2010/main" val="0"/>
              </a:ext>
            </a:extLst>
          </a:blip>
          <a:srcRect t="4031" r="711" b="9400"/>
          <a:stretch/>
        </p:blipFill>
        <p:spPr bwMode="auto">
          <a:xfrm>
            <a:off x="1163548" y="544531"/>
            <a:ext cx="6809198" cy="4191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848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shkstart\Desktop\13.png"/>
          <p:cNvPicPr>
            <a:picLocks noChangeAspect="1" noChangeArrowheads="1"/>
          </p:cNvPicPr>
          <p:nvPr/>
        </p:nvPicPr>
        <p:blipFill rotWithShape="1">
          <a:blip r:embed="rId2">
            <a:extLst>
              <a:ext uri="{28A0092B-C50C-407E-A947-70E740481C1C}">
                <a14:useLocalDpi xmlns:a14="http://schemas.microsoft.com/office/drawing/2010/main" val="0"/>
              </a:ext>
            </a:extLst>
          </a:blip>
          <a:srcRect l="861" t="4015" r="1" b="8714"/>
          <a:stretch/>
        </p:blipFill>
        <p:spPr bwMode="auto">
          <a:xfrm>
            <a:off x="1191801" y="534256"/>
            <a:ext cx="6798923" cy="424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1445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hkstart\Desktop\14.png"/>
          <p:cNvPicPr>
            <a:picLocks noChangeAspect="1" noChangeArrowheads="1"/>
          </p:cNvPicPr>
          <p:nvPr/>
        </p:nvPicPr>
        <p:blipFill rotWithShape="1">
          <a:blip r:embed="rId2">
            <a:extLst>
              <a:ext uri="{28A0092B-C50C-407E-A947-70E740481C1C}">
                <a14:useLocalDpi xmlns:a14="http://schemas.microsoft.com/office/drawing/2010/main" val="0"/>
              </a:ext>
            </a:extLst>
          </a:blip>
          <a:srcRect l="2659" t="3809" b="8561"/>
          <a:stretch/>
        </p:blipFill>
        <p:spPr bwMode="auto">
          <a:xfrm>
            <a:off x="1315092" y="452063"/>
            <a:ext cx="6675634" cy="425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480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shkstart\Desktop\15.png"/>
          <p:cNvPicPr>
            <a:picLocks noChangeAspect="1" noChangeArrowheads="1"/>
          </p:cNvPicPr>
          <p:nvPr/>
        </p:nvPicPr>
        <p:blipFill rotWithShape="1">
          <a:blip r:embed="rId2">
            <a:extLst>
              <a:ext uri="{28A0092B-C50C-407E-A947-70E740481C1C}">
                <a14:useLocalDpi xmlns:a14="http://schemas.microsoft.com/office/drawing/2010/main" val="0"/>
              </a:ext>
            </a:extLst>
          </a:blip>
          <a:srcRect l="3857" t="4031" b="8977"/>
          <a:stretch/>
        </p:blipFill>
        <p:spPr bwMode="auto">
          <a:xfrm>
            <a:off x="1407560" y="493160"/>
            <a:ext cx="6593440" cy="4212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384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shkstart\Desktop\16.png"/>
          <p:cNvPicPr>
            <a:picLocks noChangeAspect="1" noChangeArrowheads="1"/>
          </p:cNvPicPr>
          <p:nvPr/>
        </p:nvPicPr>
        <p:blipFill rotWithShape="1">
          <a:blip r:embed="rId2">
            <a:extLst>
              <a:ext uri="{28A0092B-C50C-407E-A947-70E740481C1C}">
                <a14:useLocalDpi xmlns:a14="http://schemas.microsoft.com/office/drawing/2010/main" val="0"/>
              </a:ext>
            </a:extLst>
          </a:blip>
          <a:srcRect t="3848" b="9035"/>
          <a:stretch/>
        </p:blipFill>
        <p:spPr bwMode="auto">
          <a:xfrm>
            <a:off x="1173823" y="482885"/>
            <a:ext cx="6858000" cy="4222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00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5856" y="713429"/>
            <a:ext cx="2754306" cy="507831"/>
          </a:xfrm>
          <a:prstGeom prst="rect">
            <a:avLst/>
          </a:prstGeom>
          <a:noFill/>
        </p:spPr>
        <p:txBody>
          <a:bodyPr wrap="square" rtlCol="0">
            <a:spAutoFit/>
          </a:bodyPr>
          <a:lstStyle/>
          <a:p>
            <a:pPr algn="ctr"/>
            <a:r>
              <a:rPr lang="zh-CN" altLang="en-US" sz="2700" b="1">
                <a:solidFill>
                  <a:srgbClr val="C00000"/>
                </a:solidFill>
                <a:latin typeface="宋体" panose="02010600030101010101" pitchFamily="2" charset="-122"/>
                <a:ea typeface="宋体" panose="02010600030101010101" pitchFamily="2" charset="-122"/>
              </a:rPr>
              <a:t>排序</a:t>
            </a:r>
            <a:r>
              <a:rPr lang="zh-CN" altLang="en-US" sz="2700" b="1">
                <a:solidFill>
                  <a:srgbClr val="C00000"/>
                </a:solidFill>
                <a:latin typeface="宋体" panose="02010600030101010101" pitchFamily="2" charset="-122"/>
                <a:ea typeface="宋体" panose="02010600030101010101" pitchFamily="2" charset="-122"/>
              </a:rPr>
              <a:t>算法</a:t>
            </a:r>
            <a:endParaRPr lang="zh-CN" altLang="en-US" sz="2700" b="1" dirty="0">
              <a:solidFill>
                <a:srgbClr val="C00000"/>
              </a:solidFill>
              <a:latin typeface="宋体" panose="02010600030101010101" pitchFamily="2" charset="-122"/>
              <a:ea typeface="宋体" panose="02010600030101010101" pitchFamily="2" charset="-122"/>
            </a:endParaRPr>
          </a:p>
        </p:txBody>
      </p:sp>
      <p:sp>
        <p:nvSpPr>
          <p:cNvPr id="3" name="矩形 2"/>
          <p:cNvSpPr/>
          <p:nvPr/>
        </p:nvSpPr>
        <p:spPr>
          <a:xfrm>
            <a:off x="729465" y="1326416"/>
            <a:ext cx="7808360" cy="1392689"/>
          </a:xfrm>
          <a:prstGeom prst="rect">
            <a:avLst/>
          </a:prstGeom>
        </p:spPr>
        <p:txBody>
          <a:bodyPr wrap="square">
            <a:spAutoFit/>
          </a:bodyPr>
          <a:lstStyle/>
          <a:p>
            <a:pPr>
              <a:lnSpc>
                <a:spcPts val="2325"/>
              </a:lnSpc>
            </a:pPr>
            <a:r>
              <a:rPr lang="zh-CN" altLang="en-US" b="1" dirty="0">
                <a:solidFill>
                  <a:srgbClr val="C00000"/>
                </a:solidFill>
                <a:ea typeface="宋体" panose="02010600030101010101" pitchFamily="2" charset="-122"/>
              </a:rPr>
              <a:t>排序：</a:t>
            </a:r>
            <a:r>
              <a:rPr lang="zh-CN" altLang="en-US" dirty="0">
                <a:ea typeface="宋体" panose="02010600030101010101" pitchFamily="2" charset="-122"/>
              </a:rPr>
              <a:t>假设含有</a:t>
            </a:r>
            <a:r>
              <a:rPr lang="en-US" altLang="zh-CN" dirty="0">
                <a:ea typeface="宋体" panose="02010600030101010101" pitchFamily="2" charset="-122"/>
              </a:rPr>
              <a:t>n</a:t>
            </a:r>
            <a:r>
              <a:rPr lang="zh-CN" altLang="en-US" dirty="0">
                <a:ea typeface="宋体" panose="02010600030101010101" pitchFamily="2" charset="-122"/>
              </a:rPr>
              <a:t>个记录的序列为</a:t>
            </a:r>
            <a:r>
              <a:rPr lang="en-US" altLang="zh-CN" dirty="0">
                <a:ea typeface="宋体" panose="02010600030101010101" pitchFamily="2" charset="-122"/>
              </a:rPr>
              <a:t>{R1</a:t>
            </a:r>
            <a:r>
              <a:rPr lang="zh-CN" altLang="en-US" dirty="0">
                <a:ea typeface="宋体" panose="02010600030101010101" pitchFamily="2" charset="-122"/>
              </a:rPr>
              <a:t>，</a:t>
            </a:r>
            <a:r>
              <a:rPr lang="en-US" altLang="zh-CN" dirty="0">
                <a:ea typeface="宋体" panose="02010600030101010101" pitchFamily="2" charset="-122"/>
              </a:rPr>
              <a:t>R2</a:t>
            </a:r>
            <a:r>
              <a:rPr lang="zh-CN" altLang="en-US" dirty="0">
                <a:ea typeface="宋体" panose="02010600030101010101" pitchFamily="2" charset="-122"/>
              </a:rPr>
              <a:t>，</a:t>
            </a:r>
            <a:r>
              <a:rPr lang="en-US" altLang="zh-CN" dirty="0">
                <a:ea typeface="宋体" panose="02010600030101010101" pitchFamily="2" charset="-122"/>
              </a:rPr>
              <a:t>...,</a:t>
            </a:r>
            <a:r>
              <a:rPr lang="en-US" altLang="zh-CN" dirty="0" err="1">
                <a:ea typeface="宋体" panose="02010600030101010101" pitchFamily="2" charset="-122"/>
              </a:rPr>
              <a:t>Rn</a:t>
            </a:r>
            <a:r>
              <a:rPr lang="en-US" altLang="zh-CN" dirty="0">
                <a:ea typeface="宋体" panose="02010600030101010101" pitchFamily="2" charset="-122"/>
              </a:rPr>
              <a:t>},</a:t>
            </a:r>
            <a:r>
              <a:rPr lang="zh-CN" altLang="en-US" dirty="0">
                <a:ea typeface="宋体" panose="02010600030101010101" pitchFamily="2" charset="-122"/>
              </a:rPr>
              <a:t>其相应的关键字序列为</a:t>
            </a:r>
            <a:r>
              <a:rPr lang="en-US" altLang="zh-CN" dirty="0">
                <a:ea typeface="宋体" panose="02010600030101010101" pitchFamily="2" charset="-122"/>
              </a:rPr>
              <a:t>{K1</a:t>
            </a:r>
            <a:r>
              <a:rPr lang="zh-CN" altLang="en-US" dirty="0">
                <a:ea typeface="宋体" panose="02010600030101010101" pitchFamily="2" charset="-122"/>
              </a:rPr>
              <a:t>，</a:t>
            </a:r>
            <a:r>
              <a:rPr lang="en-US" altLang="zh-CN" dirty="0">
                <a:ea typeface="宋体" panose="02010600030101010101" pitchFamily="2" charset="-122"/>
              </a:rPr>
              <a:t>K2</a:t>
            </a:r>
            <a:r>
              <a:rPr lang="zh-CN" altLang="en-US" dirty="0">
                <a:ea typeface="宋体" panose="02010600030101010101" pitchFamily="2" charset="-122"/>
              </a:rPr>
              <a:t>，</a:t>
            </a:r>
            <a:r>
              <a:rPr lang="en-US" altLang="zh-CN" dirty="0">
                <a:ea typeface="宋体" panose="02010600030101010101" pitchFamily="2" charset="-122"/>
              </a:rPr>
              <a:t>...,</a:t>
            </a:r>
            <a:r>
              <a:rPr lang="en-US" altLang="zh-CN" dirty="0" err="1">
                <a:ea typeface="宋体" panose="02010600030101010101" pitchFamily="2" charset="-122"/>
              </a:rPr>
              <a:t>Kn</a:t>
            </a:r>
            <a:r>
              <a:rPr lang="en-US" altLang="zh-CN" dirty="0">
                <a:ea typeface="宋体" panose="02010600030101010101" pitchFamily="2" charset="-122"/>
              </a:rPr>
              <a:t>}</a:t>
            </a:r>
            <a:r>
              <a:rPr lang="zh-CN" altLang="en-US" dirty="0">
                <a:ea typeface="宋体" panose="02010600030101010101" pitchFamily="2" charset="-122"/>
              </a:rPr>
              <a:t>。将这些记录</a:t>
            </a:r>
            <a:r>
              <a:rPr lang="zh-CN" altLang="en-US" dirty="0">
                <a:ea typeface="宋体" panose="02010600030101010101" pitchFamily="2" charset="-122"/>
              </a:rPr>
              <a:t>重新排序</a:t>
            </a:r>
            <a:r>
              <a:rPr lang="zh-CN" altLang="en-US" dirty="0">
                <a:ea typeface="宋体" panose="02010600030101010101" pitchFamily="2" charset="-122"/>
              </a:rPr>
              <a:t>为</a:t>
            </a:r>
            <a:r>
              <a:rPr lang="en-US" altLang="zh-CN" dirty="0">
                <a:ea typeface="宋体" panose="02010600030101010101" pitchFamily="2" charset="-122"/>
              </a:rPr>
              <a:t>{Ri1,Ri2,...,</a:t>
            </a:r>
            <a:r>
              <a:rPr lang="en-US" altLang="zh-CN" dirty="0" err="1">
                <a:ea typeface="宋体" panose="02010600030101010101" pitchFamily="2" charset="-122"/>
              </a:rPr>
              <a:t>Rin</a:t>
            </a:r>
            <a:r>
              <a:rPr lang="en-US" altLang="zh-CN" dirty="0">
                <a:ea typeface="宋体" panose="02010600030101010101" pitchFamily="2" charset="-122"/>
              </a:rPr>
              <a:t>},</a:t>
            </a:r>
            <a:r>
              <a:rPr lang="zh-CN" altLang="en-US" dirty="0">
                <a:ea typeface="宋体" panose="02010600030101010101" pitchFamily="2" charset="-122"/>
              </a:rPr>
              <a:t>使得相应的关键字值满足</a:t>
            </a:r>
            <a:r>
              <a:rPr lang="zh-CN" altLang="en-US" dirty="0">
                <a:ea typeface="宋体" panose="02010600030101010101" pitchFamily="2" charset="-122"/>
              </a:rPr>
              <a:t>条</a:t>
            </a:r>
            <a:r>
              <a:rPr lang="en-US" altLang="zh-CN" dirty="0">
                <a:ea typeface="宋体" panose="02010600030101010101" pitchFamily="2" charset="-122"/>
              </a:rPr>
              <a:t>Ki1</a:t>
            </a:r>
            <a:r>
              <a:rPr lang="en-US" altLang="zh-CN" dirty="0">
                <a:ea typeface="宋体" panose="02010600030101010101" pitchFamily="2" charset="-122"/>
              </a:rPr>
              <a:t>&lt;=Ki2&lt;=...&lt;=Kin,</a:t>
            </a:r>
            <a:r>
              <a:rPr lang="zh-CN" altLang="en-US" dirty="0">
                <a:ea typeface="宋体" panose="02010600030101010101" pitchFamily="2" charset="-122"/>
              </a:rPr>
              <a:t>这样的一种操作称为排序。</a:t>
            </a:r>
          </a:p>
          <a:p>
            <a:pPr marL="257175" indent="-257175">
              <a:lnSpc>
                <a:spcPct val="150000"/>
              </a:lnSpc>
              <a:buFont typeface="Wingdings" panose="05000000000000000000" pitchFamily="2" charset="2"/>
              <a:buChar char="Ø"/>
            </a:pPr>
            <a:r>
              <a:rPr lang="zh-CN" altLang="en-US" dirty="0">
                <a:ea typeface="宋体" panose="02010600030101010101" pitchFamily="2" charset="-122"/>
              </a:rPr>
              <a:t>通常来说，排序的目的是快速查找。</a:t>
            </a:r>
          </a:p>
        </p:txBody>
      </p:sp>
      <p:sp>
        <p:nvSpPr>
          <p:cNvPr id="4" name="矩形 3"/>
          <p:cNvSpPr/>
          <p:nvPr/>
        </p:nvSpPr>
        <p:spPr>
          <a:xfrm>
            <a:off x="729465" y="3003798"/>
            <a:ext cx="7808360" cy="1567096"/>
          </a:xfrm>
          <a:prstGeom prst="rect">
            <a:avLst/>
          </a:prstGeom>
        </p:spPr>
        <p:txBody>
          <a:bodyPr wrap="square">
            <a:spAutoFit/>
          </a:bodyPr>
          <a:lstStyle/>
          <a:p>
            <a:pPr>
              <a:lnSpc>
                <a:spcPts val="2250"/>
              </a:lnSpc>
            </a:pPr>
            <a:r>
              <a:rPr lang="zh-CN" altLang="en-US" b="1" dirty="0">
                <a:solidFill>
                  <a:srgbClr val="C00000"/>
                </a:solidFill>
                <a:ea typeface="宋体" panose="02010600030101010101" pitchFamily="2" charset="-122"/>
              </a:rPr>
              <a:t>衡量排序算法的优劣：</a:t>
            </a:r>
          </a:p>
          <a:p>
            <a:pPr>
              <a:lnSpc>
                <a:spcPts val="2250"/>
              </a:lnSpc>
            </a:pPr>
            <a:r>
              <a:rPr lang="en-US" altLang="zh-CN" dirty="0">
                <a:solidFill>
                  <a:srgbClr val="0000FF"/>
                </a:solidFill>
                <a:ea typeface="宋体" panose="02010600030101010101" pitchFamily="2" charset="-122"/>
              </a:rPr>
              <a:t>1.</a:t>
            </a:r>
            <a:r>
              <a:rPr lang="zh-CN" altLang="en-US" dirty="0">
                <a:solidFill>
                  <a:srgbClr val="0000FF"/>
                </a:solidFill>
                <a:ea typeface="宋体" panose="02010600030101010101" pitchFamily="2" charset="-122"/>
              </a:rPr>
              <a:t>时间复杂度</a:t>
            </a:r>
            <a:r>
              <a:rPr lang="zh-CN" altLang="en-US" dirty="0">
                <a:ea typeface="宋体" panose="02010600030101010101" pitchFamily="2" charset="-122"/>
              </a:rPr>
              <a:t>：分析关键字的比较次数和记录的移动次数</a:t>
            </a:r>
          </a:p>
          <a:p>
            <a:pPr>
              <a:lnSpc>
                <a:spcPts val="2250"/>
              </a:lnSpc>
            </a:pPr>
            <a:r>
              <a:rPr lang="en-US" altLang="zh-CN" dirty="0">
                <a:solidFill>
                  <a:srgbClr val="0000FF"/>
                </a:solidFill>
                <a:ea typeface="宋体" panose="02010600030101010101" pitchFamily="2" charset="-122"/>
              </a:rPr>
              <a:t>2.</a:t>
            </a:r>
            <a:r>
              <a:rPr lang="zh-CN" altLang="en-US" dirty="0">
                <a:solidFill>
                  <a:srgbClr val="0000FF"/>
                </a:solidFill>
                <a:ea typeface="宋体" panose="02010600030101010101" pitchFamily="2" charset="-122"/>
              </a:rPr>
              <a:t>空间复杂度：</a:t>
            </a:r>
            <a:r>
              <a:rPr lang="zh-CN" altLang="en-US" dirty="0">
                <a:ea typeface="宋体" panose="02010600030101010101" pitchFamily="2" charset="-122"/>
              </a:rPr>
              <a:t>分析排序算法中需要多少辅助内存</a:t>
            </a:r>
          </a:p>
          <a:p>
            <a:pPr>
              <a:lnSpc>
                <a:spcPts val="2250"/>
              </a:lnSpc>
            </a:pPr>
            <a:r>
              <a:rPr lang="en-US" altLang="zh-CN" dirty="0">
                <a:solidFill>
                  <a:srgbClr val="0000FF"/>
                </a:solidFill>
                <a:ea typeface="宋体" panose="02010600030101010101" pitchFamily="2" charset="-122"/>
              </a:rPr>
              <a:t>3.</a:t>
            </a:r>
            <a:r>
              <a:rPr lang="zh-CN" altLang="en-US" dirty="0">
                <a:solidFill>
                  <a:srgbClr val="0000FF"/>
                </a:solidFill>
                <a:ea typeface="宋体" panose="02010600030101010101" pitchFamily="2" charset="-122"/>
              </a:rPr>
              <a:t>稳定性：</a:t>
            </a:r>
            <a:r>
              <a:rPr lang="zh-CN" altLang="en-US" dirty="0">
                <a:ea typeface="宋体" panose="02010600030101010101" pitchFamily="2" charset="-122"/>
              </a:rPr>
              <a:t>若两个记录</a:t>
            </a:r>
            <a:r>
              <a:rPr lang="en-US" altLang="zh-CN" dirty="0">
                <a:ea typeface="宋体" panose="02010600030101010101" pitchFamily="2" charset="-122"/>
              </a:rPr>
              <a:t>A</a:t>
            </a:r>
            <a:r>
              <a:rPr lang="zh-CN" altLang="en-US" dirty="0">
                <a:ea typeface="宋体" panose="02010600030101010101" pitchFamily="2" charset="-122"/>
              </a:rPr>
              <a:t>和</a:t>
            </a:r>
            <a:r>
              <a:rPr lang="en-US" altLang="zh-CN" dirty="0">
                <a:ea typeface="宋体" panose="02010600030101010101" pitchFamily="2" charset="-122"/>
              </a:rPr>
              <a:t>B</a:t>
            </a:r>
            <a:r>
              <a:rPr lang="zh-CN" altLang="en-US" dirty="0">
                <a:ea typeface="宋体" panose="02010600030101010101" pitchFamily="2" charset="-122"/>
              </a:rPr>
              <a:t>的关键字值相等，但排序后</a:t>
            </a:r>
            <a:r>
              <a:rPr lang="en-US" altLang="zh-CN" dirty="0">
                <a:ea typeface="宋体" panose="02010600030101010101" pitchFamily="2" charset="-122"/>
              </a:rPr>
              <a:t>A</a:t>
            </a:r>
            <a:r>
              <a:rPr lang="zh-CN" altLang="en-US" dirty="0">
                <a:ea typeface="宋体" panose="02010600030101010101" pitchFamily="2" charset="-122"/>
              </a:rPr>
              <a:t>、</a:t>
            </a:r>
            <a:r>
              <a:rPr lang="en-US" altLang="zh-CN" dirty="0">
                <a:ea typeface="宋体" panose="02010600030101010101" pitchFamily="2" charset="-122"/>
              </a:rPr>
              <a:t>B</a:t>
            </a:r>
            <a:r>
              <a:rPr lang="zh-CN" altLang="en-US" dirty="0">
                <a:ea typeface="宋体" panose="02010600030101010101" pitchFamily="2" charset="-122"/>
              </a:rPr>
              <a:t>的先后次序保持不变，则称这种排序算法是稳定的。</a:t>
            </a:r>
          </a:p>
        </p:txBody>
      </p:sp>
    </p:spTree>
    <p:extLst>
      <p:ext uri="{BB962C8B-B14F-4D97-AF65-F5344CB8AC3E}">
        <p14:creationId xmlns:p14="http://schemas.microsoft.com/office/powerpoint/2010/main" val="42806823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shkstart\Desktop\17.png"/>
          <p:cNvPicPr>
            <a:picLocks noChangeAspect="1" noChangeArrowheads="1"/>
          </p:cNvPicPr>
          <p:nvPr/>
        </p:nvPicPr>
        <p:blipFill rotWithShape="1">
          <a:blip r:embed="rId2">
            <a:extLst>
              <a:ext uri="{28A0092B-C50C-407E-A947-70E740481C1C}">
                <a14:useLocalDpi xmlns:a14="http://schemas.microsoft.com/office/drawing/2010/main" val="0"/>
              </a:ext>
            </a:extLst>
          </a:blip>
          <a:srcRect t="4025" r="858" b="9757"/>
          <a:stretch/>
        </p:blipFill>
        <p:spPr bwMode="auto">
          <a:xfrm>
            <a:off x="1084793" y="462337"/>
            <a:ext cx="6826308" cy="418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990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shkstart\Desktop\18.png"/>
          <p:cNvPicPr>
            <a:picLocks noChangeAspect="1" noChangeArrowheads="1"/>
          </p:cNvPicPr>
          <p:nvPr/>
        </p:nvPicPr>
        <p:blipFill rotWithShape="1">
          <a:blip r:embed="rId2">
            <a:extLst>
              <a:ext uri="{28A0092B-C50C-407E-A947-70E740481C1C}">
                <a14:useLocalDpi xmlns:a14="http://schemas.microsoft.com/office/drawing/2010/main" val="0"/>
              </a:ext>
            </a:extLst>
          </a:blip>
          <a:srcRect t="4671" b="9125"/>
          <a:stretch/>
        </p:blipFill>
        <p:spPr bwMode="auto">
          <a:xfrm>
            <a:off x="1091629" y="523981"/>
            <a:ext cx="6858000" cy="4171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8194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shkstart\Desktop\19.png"/>
          <p:cNvPicPr>
            <a:picLocks noChangeAspect="1" noChangeArrowheads="1"/>
          </p:cNvPicPr>
          <p:nvPr/>
        </p:nvPicPr>
        <p:blipFill rotWithShape="1">
          <a:blip r:embed="rId2">
            <a:extLst>
              <a:ext uri="{28A0092B-C50C-407E-A947-70E740481C1C}">
                <a14:useLocalDpi xmlns:a14="http://schemas.microsoft.com/office/drawing/2010/main" val="0"/>
              </a:ext>
            </a:extLst>
          </a:blip>
          <a:srcRect t="4027" b="8920"/>
          <a:stretch/>
        </p:blipFill>
        <p:spPr bwMode="auto">
          <a:xfrm>
            <a:off x="1101903" y="534255"/>
            <a:ext cx="6858000" cy="4212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257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shkstart\Desktop\20.png"/>
          <p:cNvPicPr>
            <a:picLocks noChangeAspect="1" noChangeArrowheads="1"/>
          </p:cNvPicPr>
          <p:nvPr/>
        </p:nvPicPr>
        <p:blipFill rotWithShape="1">
          <a:blip r:embed="rId2">
            <a:extLst>
              <a:ext uri="{28A0092B-C50C-407E-A947-70E740481C1C}">
                <a14:useLocalDpi xmlns:a14="http://schemas.microsoft.com/office/drawing/2010/main" val="0"/>
              </a:ext>
            </a:extLst>
          </a:blip>
          <a:srcRect t="4279" b="9049"/>
          <a:stretch/>
        </p:blipFill>
        <p:spPr bwMode="auto">
          <a:xfrm>
            <a:off x="1023164" y="534256"/>
            <a:ext cx="6854546" cy="4191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125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shkstart\Desktop\21.png"/>
          <p:cNvPicPr>
            <a:picLocks noChangeAspect="1" noChangeArrowheads="1"/>
          </p:cNvPicPr>
          <p:nvPr/>
        </p:nvPicPr>
        <p:blipFill rotWithShape="1">
          <a:blip r:embed="rId2">
            <a:extLst>
              <a:ext uri="{28A0092B-C50C-407E-A947-70E740481C1C}">
                <a14:useLocalDpi xmlns:a14="http://schemas.microsoft.com/office/drawing/2010/main" val="0"/>
              </a:ext>
            </a:extLst>
          </a:blip>
          <a:srcRect l="150" t="4034" r="-150" b="9125"/>
          <a:stretch/>
        </p:blipFill>
        <p:spPr bwMode="auto">
          <a:xfrm>
            <a:off x="1122452" y="472610"/>
            <a:ext cx="6858000" cy="420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348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shkstart\Desktop\22.png"/>
          <p:cNvPicPr>
            <a:picLocks noChangeAspect="1" noChangeArrowheads="1"/>
          </p:cNvPicPr>
          <p:nvPr/>
        </p:nvPicPr>
        <p:blipFill rotWithShape="1">
          <a:blip r:embed="rId2">
            <a:extLst>
              <a:ext uri="{28A0092B-C50C-407E-A947-70E740481C1C}">
                <a14:useLocalDpi xmlns:a14="http://schemas.microsoft.com/office/drawing/2010/main" val="0"/>
              </a:ext>
            </a:extLst>
          </a:blip>
          <a:srcRect t="4025" b="8919"/>
          <a:stretch/>
        </p:blipFill>
        <p:spPr bwMode="auto">
          <a:xfrm>
            <a:off x="1101903" y="513707"/>
            <a:ext cx="6858000" cy="4222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4466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shkstart\Desktop\23.png"/>
          <p:cNvPicPr>
            <a:picLocks noChangeAspect="1" noChangeArrowheads="1"/>
          </p:cNvPicPr>
          <p:nvPr/>
        </p:nvPicPr>
        <p:blipFill rotWithShape="1">
          <a:blip r:embed="rId2">
            <a:extLst>
              <a:ext uri="{28A0092B-C50C-407E-A947-70E740481C1C}">
                <a14:useLocalDpi xmlns:a14="http://schemas.microsoft.com/office/drawing/2010/main" val="0"/>
              </a:ext>
            </a:extLst>
          </a:blip>
          <a:srcRect t="3813" b="8918"/>
          <a:stretch/>
        </p:blipFill>
        <p:spPr bwMode="auto">
          <a:xfrm>
            <a:off x="1081355" y="513708"/>
            <a:ext cx="6858000" cy="4232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4993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shkstart\Desktop\24.png"/>
          <p:cNvPicPr>
            <a:picLocks noChangeAspect="1" noChangeArrowheads="1"/>
          </p:cNvPicPr>
          <p:nvPr/>
        </p:nvPicPr>
        <p:blipFill rotWithShape="1">
          <a:blip r:embed="rId2">
            <a:extLst>
              <a:ext uri="{28A0092B-C50C-407E-A947-70E740481C1C}">
                <a14:useLocalDpi xmlns:a14="http://schemas.microsoft.com/office/drawing/2010/main" val="0"/>
              </a:ext>
            </a:extLst>
          </a:blip>
          <a:srcRect t="4035" b="9125"/>
          <a:stretch/>
        </p:blipFill>
        <p:spPr bwMode="auto">
          <a:xfrm>
            <a:off x="1060807" y="534256"/>
            <a:ext cx="6858000" cy="420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247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shkstart\Desktop\25.png"/>
          <p:cNvPicPr>
            <a:picLocks noChangeAspect="1" noChangeArrowheads="1"/>
          </p:cNvPicPr>
          <p:nvPr/>
        </p:nvPicPr>
        <p:blipFill rotWithShape="1">
          <a:blip r:embed="rId2">
            <a:extLst>
              <a:ext uri="{28A0092B-C50C-407E-A947-70E740481C1C}">
                <a14:useLocalDpi xmlns:a14="http://schemas.microsoft.com/office/drawing/2010/main" val="0"/>
              </a:ext>
            </a:extLst>
          </a:blip>
          <a:srcRect l="1161" t="3475" b="9108"/>
          <a:stretch/>
        </p:blipFill>
        <p:spPr bwMode="auto">
          <a:xfrm>
            <a:off x="1222624" y="521685"/>
            <a:ext cx="6778375" cy="42329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696264" y="4313118"/>
            <a:ext cx="1890210" cy="369332"/>
          </a:xfrm>
          <a:prstGeom prst="rect">
            <a:avLst/>
          </a:prstGeom>
          <a:noFill/>
        </p:spPr>
        <p:txBody>
          <a:bodyPr wrap="square" rtlCol="0">
            <a:spAutoFit/>
          </a:bodyPr>
          <a:lstStyle/>
          <a:p>
            <a:r>
              <a:rPr lang="en-US" altLang="zh-CN" b="1" dirty="0"/>
              <a:t>HeapSort.java</a:t>
            </a:r>
            <a:endParaRPr lang="zh-CN" altLang="en-US" b="1" dirty="0"/>
          </a:p>
        </p:txBody>
      </p:sp>
    </p:spTree>
    <p:extLst>
      <p:ext uri="{BB962C8B-B14F-4D97-AF65-F5344CB8AC3E}">
        <p14:creationId xmlns:p14="http://schemas.microsoft.com/office/powerpoint/2010/main" val="27970254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6044" y="1306749"/>
            <a:ext cx="7417942" cy="2285241"/>
          </a:xfrm>
          <a:prstGeom prst="rect">
            <a:avLst/>
          </a:prstGeom>
          <a:noFill/>
        </p:spPr>
        <p:txBody>
          <a:bodyPr wrap="square" rtlCol="0">
            <a:spAutoFit/>
          </a:bodyPr>
          <a:lstStyle/>
          <a:p>
            <a:pPr>
              <a:lnSpc>
                <a:spcPct val="150000"/>
              </a:lnSpc>
            </a:pPr>
            <a:r>
              <a:rPr lang="zh-CN" altLang="en-US" b="1" dirty="0">
                <a:ea typeface="宋体" panose="02010600030101010101" pitchFamily="2" charset="-122"/>
              </a:rPr>
              <a:t>算法的时间效率：</a:t>
            </a:r>
            <a:r>
              <a:rPr lang="zh-CN" altLang="en-US" dirty="0">
                <a:ea typeface="宋体" panose="02010600030101010101" pitchFamily="2" charset="-122"/>
              </a:rPr>
              <a:t>假设有</a:t>
            </a:r>
            <a:r>
              <a:rPr lang="en-US" altLang="zh-CN" dirty="0">
                <a:ea typeface="宋体" panose="02010600030101010101" pitchFamily="2" charset="-122"/>
              </a:rPr>
              <a:t>n</a:t>
            </a:r>
            <a:r>
              <a:rPr lang="zh-CN" altLang="en-US" dirty="0">
                <a:ea typeface="宋体" panose="02010600030101010101" pitchFamily="2" charset="-122"/>
              </a:rPr>
              <a:t>个数据，需要进行</a:t>
            </a:r>
            <a:r>
              <a:rPr lang="en-US" altLang="zh-CN" dirty="0">
                <a:ea typeface="宋体" panose="02010600030101010101" pitchFamily="2" charset="-122"/>
              </a:rPr>
              <a:t>n-1</a:t>
            </a:r>
            <a:r>
              <a:rPr lang="zh-CN" altLang="en-US" dirty="0">
                <a:ea typeface="宋体" panose="02010600030101010101" pitchFamily="2" charset="-122"/>
              </a:rPr>
              <a:t>次建堆，每次建堆本身耗时             ，则其时间效率为</a:t>
            </a:r>
            <a:endParaRPr lang="en-US" altLang="zh-CN" dirty="0">
              <a:ea typeface="宋体" panose="02010600030101010101" pitchFamily="2" charset="-122"/>
            </a:endParaRPr>
          </a:p>
          <a:p>
            <a:pPr>
              <a:lnSpc>
                <a:spcPct val="150000"/>
              </a:lnSpc>
            </a:pPr>
            <a:r>
              <a:rPr lang="zh-CN" altLang="en-US" b="1" dirty="0">
                <a:ea typeface="宋体" panose="02010600030101010101" pitchFamily="2" charset="-122"/>
              </a:rPr>
              <a:t>算法的空间效率：</a:t>
            </a:r>
            <a:r>
              <a:rPr lang="zh-CN" altLang="en-US" dirty="0">
                <a:ea typeface="宋体" panose="02010600030101010101" pitchFamily="2" charset="-122"/>
              </a:rPr>
              <a:t>空间效率很高，只需要一个附加程序单元用于交换，其空间效率为</a:t>
            </a:r>
            <a:endParaRPr lang="en-US" altLang="zh-CN" dirty="0">
              <a:ea typeface="宋体" panose="02010600030101010101" pitchFamily="2" charset="-122"/>
            </a:endParaRPr>
          </a:p>
          <a:p>
            <a:pPr>
              <a:lnSpc>
                <a:spcPct val="150000"/>
              </a:lnSpc>
              <a:spcBef>
                <a:spcPts val="900"/>
              </a:spcBef>
            </a:pPr>
            <a:r>
              <a:rPr lang="zh-CN" altLang="en-US" b="1" dirty="0">
                <a:ea typeface="宋体" panose="02010600030101010101" pitchFamily="2" charset="-122"/>
              </a:rPr>
              <a:t>算法的稳定性：不稳定</a:t>
            </a:r>
            <a:endParaRPr lang="zh-CN" altLang="en-US" b="1" dirty="0">
              <a:ea typeface="宋体" panose="02010600030101010101" pitchFamily="2" charset="-122"/>
            </a:endParaRPr>
          </a:p>
        </p:txBody>
      </p:sp>
      <p:sp>
        <p:nvSpPr>
          <p:cNvPr id="3" name="TextBox 2"/>
          <p:cNvSpPr txBox="1"/>
          <p:nvPr/>
        </p:nvSpPr>
        <p:spPr>
          <a:xfrm>
            <a:off x="3460689" y="681540"/>
            <a:ext cx="2623479"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堆排序效率分析</a:t>
            </a:r>
            <a:endParaRPr lang="zh-CN" altLang="en-US" sz="2400" b="1" dirty="0">
              <a:latin typeface="宋体" panose="02010600030101010101" pitchFamily="2" charset="-122"/>
              <a:ea typeface="宋体" panose="02010600030101010101" pitchFamily="2" charset="-122"/>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424" y="1846489"/>
            <a:ext cx="607219" cy="32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811" y="1857204"/>
            <a:ext cx="1214438" cy="307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713" y="2690037"/>
            <a:ext cx="507206"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1884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6997" y="1059582"/>
            <a:ext cx="7911101" cy="2608406"/>
          </a:xfrm>
          <a:prstGeom prst="rect">
            <a:avLst/>
          </a:prstGeom>
        </p:spPr>
        <p:txBody>
          <a:bodyPr wrap="square">
            <a:spAutoFit/>
          </a:bodyPr>
          <a:lstStyle/>
          <a:p>
            <a:r>
              <a:rPr lang="zh-CN" altLang="en-US" sz="2100" b="1" dirty="0">
                <a:ea typeface="宋体" panose="02010600030101010101" pitchFamily="2" charset="-122"/>
              </a:rPr>
              <a:t>排序算法分类：</a:t>
            </a:r>
            <a:r>
              <a:rPr lang="zh-CN" altLang="en-US" sz="2100" b="1" dirty="0">
                <a:solidFill>
                  <a:srgbClr val="C00000"/>
                </a:solidFill>
                <a:ea typeface="宋体" panose="02010600030101010101" pitchFamily="2" charset="-122"/>
              </a:rPr>
              <a:t>内部排序</a:t>
            </a:r>
            <a:r>
              <a:rPr lang="zh-CN" altLang="en-US" sz="2100" b="1" dirty="0">
                <a:ea typeface="宋体" panose="02010600030101010101" pitchFamily="2" charset="-122"/>
              </a:rPr>
              <a:t>和</a:t>
            </a:r>
            <a:r>
              <a:rPr lang="zh-CN" altLang="en-US" sz="2100" b="1" dirty="0">
                <a:solidFill>
                  <a:srgbClr val="C00000"/>
                </a:solidFill>
                <a:ea typeface="宋体" panose="02010600030101010101" pitchFamily="2" charset="-122"/>
              </a:rPr>
              <a:t>外部排序</a:t>
            </a:r>
            <a:r>
              <a:rPr lang="zh-CN" altLang="en-US" sz="2100" b="1" dirty="0">
                <a:ea typeface="宋体" panose="02010600030101010101" pitchFamily="2" charset="-122"/>
              </a:rPr>
              <a:t>。</a:t>
            </a:r>
          </a:p>
          <a:p>
            <a:pPr marL="257175" indent="-257175">
              <a:lnSpc>
                <a:spcPct val="150000"/>
              </a:lnSpc>
              <a:spcBef>
                <a:spcPts val="900"/>
              </a:spcBef>
              <a:buFont typeface="Wingdings" panose="05000000000000000000" pitchFamily="2" charset="2"/>
              <a:buChar char="Ø"/>
            </a:pPr>
            <a:r>
              <a:rPr lang="zh-CN" altLang="en-US" dirty="0">
                <a:solidFill>
                  <a:srgbClr val="C00000"/>
                </a:solidFill>
                <a:ea typeface="宋体" panose="02010600030101010101" pitchFamily="2" charset="-122"/>
              </a:rPr>
              <a:t>内部排序</a:t>
            </a:r>
            <a:r>
              <a:rPr lang="zh-CN" altLang="en-US" dirty="0">
                <a:ea typeface="宋体" panose="02010600030101010101" pitchFamily="2" charset="-122"/>
              </a:rPr>
              <a:t>：整个排序过程不需要借助于外部存储器（如磁盘等），所有排序操作都在内存中完成。</a:t>
            </a:r>
          </a:p>
          <a:p>
            <a:pPr marL="257175" indent="-257175">
              <a:lnSpc>
                <a:spcPct val="150000"/>
              </a:lnSpc>
              <a:buFont typeface="Wingdings" panose="05000000000000000000" pitchFamily="2" charset="2"/>
              <a:buChar char="Ø"/>
            </a:pPr>
            <a:r>
              <a:rPr lang="zh-CN" altLang="en-US" dirty="0">
                <a:solidFill>
                  <a:srgbClr val="C00000"/>
                </a:solidFill>
                <a:ea typeface="宋体" panose="02010600030101010101" pitchFamily="2" charset="-122"/>
              </a:rPr>
              <a:t>外部排序</a:t>
            </a:r>
            <a:r>
              <a:rPr lang="zh-CN" altLang="en-US" dirty="0">
                <a:ea typeface="宋体" panose="02010600030101010101" pitchFamily="2" charset="-122"/>
              </a:rPr>
              <a:t>：参与排序的数据非常多，数据量非常大，计算机无法把整个排序过程放在内存中完成，必须借助于</a:t>
            </a:r>
            <a:r>
              <a:rPr lang="zh-CN" altLang="en-US" dirty="0">
                <a:ea typeface="宋体" panose="02010600030101010101" pitchFamily="2" charset="-122"/>
              </a:rPr>
              <a:t>外部存储器</a:t>
            </a:r>
            <a:r>
              <a:rPr lang="zh-CN" altLang="en-US" dirty="0">
                <a:ea typeface="宋体" panose="02010600030101010101" pitchFamily="2" charset="-122"/>
              </a:rPr>
              <a:t>（如磁盘）。外部排序最常见的是多路归并排序。可以认为外部排序是由多次内部排序组成。</a:t>
            </a:r>
          </a:p>
        </p:txBody>
      </p:sp>
    </p:spTree>
    <p:extLst>
      <p:ext uri="{BB962C8B-B14F-4D97-AF65-F5344CB8AC3E}">
        <p14:creationId xmlns:p14="http://schemas.microsoft.com/office/powerpoint/2010/main" val="12395046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374670" y="465516"/>
            <a:ext cx="3036403" cy="594066"/>
          </a:xfrm>
          <a:noFill/>
        </p:spPr>
        <p:txBody>
          <a:bodyPr>
            <a:normAutofit fontScale="90000"/>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1547665" y="1167594"/>
            <a:ext cx="6300308" cy="3831818"/>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100" b="1" dirty="0">
                <a:ea typeface="宋体" pitchFamily="2" charset="-122"/>
              </a:rPr>
              <a:t>选择排序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直接选择排序、堆</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交换排序</a:t>
            </a:r>
            <a:endParaRPr lang="en-US" altLang="zh-CN" sz="2100" b="1" dirty="0">
              <a:ea typeface="宋体" pitchFamily="2" charset="-122"/>
            </a:endParaRPr>
          </a:p>
          <a:p>
            <a:pPr marL="685800" lvl="1" indent="-342900">
              <a:buFont typeface="Wingdings" pitchFamily="2" charset="2"/>
              <a:buChar char="Ø"/>
            </a:pPr>
            <a:r>
              <a:rPr lang="zh-CN" altLang="en-US" b="1" dirty="0">
                <a:solidFill>
                  <a:srgbClr val="FF0000"/>
                </a:solidFill>
                <a:ea typeface="宋体" pitchFamily="2" charset="-122"/>
              </a:rPr>
              <a:t>冒泡排序</a:t>
            </a:r>
            <a:r>
              <a:rPr lang="zh-CN" altLang="en-US" dirty="0">
                <a:ea typeface="宋体" pitchFamily="2" charset="-122"/>
              </a:rPr>
              <a:t>、快速</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插入</a:t>
            </a:r>
            <a:r>
              <a:rPr lang="zh-CN" altLang="en-US" sz="2100" b="1" dirty="0">
                <a:ea typeface="宋体" pitchFamily="2" charset="-122"/>
              </a:rPr>
              <a:t>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直接插入排序、</a:t>
            </a:r>
            <a:r>
              <a:rPr lang="zh-CN" altLang="zh-CN" dirty="0">
                <a:ea typeface="宋体" pitchFamily="2" charset="-122"/>
              </a:rPr>
              <a:t>折半插入排序</a:t>
            </a:r>
            <a:r>
              <a:rPr lang="zh-CN" altLang="zh-CN" dirty="0">
                <a:ea typeface="宋体" pitchFamily="2" charset="-122"/>
              </a:rPr>
              <a:t>、</a:t>
            </a:r>
            <a:r>
              <a:rPr lang="en-US" altLang="zh-CN" dirty="0">
                <a:ea typeface="宋体" pitchFamily="2" charset="-122"/>
              </a:rPr>
              <a:t>Shell</a:t>
            </a:r>
            <a:r>
              <a:rPr lang="zh-CN" altLang="zh-CN" dirty="0">
                <a:ea typeface="宋体" pitchFamily="2" charset="-122"/>
              </a:rPr>
              <a:t>排序</a:t>
            </a:r>
            <a:endParaRPr lang="en-US" altLang="zh-CN" sz="12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归并排序</a:t>
            </a:r>
            <a:endParaRPr lang="en-US" altLang="zh-CN" sz="12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桶式排序</a:t>
            </a:r>
            <a:endParaRPr lang="en-US" altLang="zh-CN" sz="21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基数排序</a:t>
            </a:r>
            <a:endParaRPr lang="en-US" altLang="zh-CN" sz="2100" b="1" dirty="0">
              <a:ea typeface="宋体" pitchFamily="2" charset="-122"/>
            </a:endParaRPr>
          </a:p>
        </p:txBody>
      </p:sp>
    </p:spTree>
    <p:extLst>
      <p:ext uri="{BB962C8B-B14F-4D97-AF65-F5344CB8AC3E}">
        <p14:creationId xmlns:p14="http://schemas.microsoft.com/office/powerpoint/2010/main" val="4190375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42919" y="628840"/>
            <a:ext cx="1620180" cy="507831"/>
          </a:xfrm>
          <a:prstGeom prst="rect">
            <a:avLst/>
          </a:prstGeom>
          <a:noFill/>
        </p:spPr>
        <p:txBody>
          <a:bodyPr wrap="square" rtlCol="0">
            <a:spAutoFit/>
          </a:bodyPr>
          <a:lstStyle/>
          <a:p>
            <a:r>
              <a:rPr lang="zh-CN" altLang="en-US" sz="2700" b="1" dirty="0">
                <a:latin typeface="宋体" pitchFamily="2" charset="-122"/>
                <a:ea typeface="宋体" pitchFamily="2" charset="-122"/>
              </a:rPr>
              <a:t>冒泡排序</a:t>
            </a:r>
            <a:endParaRPr lang="zh-CN" altLang="en-US" sz="2700" b="1" dirty="0">
              <a:latin typeface="宋体" pitchFamily="2" charset="-122"/>
              <a:ea typeface="宋体" pitchFamily="2" charset="-122"/>
            </a:endParaRPr>
          </a:p>
        </p:txBody>
      </p:sp>
      <p:sp>
        <p:nvSpPr>
          <p:cNvPr id="3" name="TextBox 2"/>
          <p:cNvSpPr txBox="1"/>
          <p:nvPr/>
        </p:nvSpPr>
        <p:spPr>
          <a:xfrm>
            <a:off x="1439652" y="1275607"/>
            <a:ext cx="6426714" cy="1384995"/>
          </a:xfrm>
          <a:prstGeom prst="rect">
            <a:avLst/>
          </a:prstGeom>
          <a:noFill/>
        </p:spPr>
        <p:txBody>
          <a:bodyPr wrap="square" rtlCol="0">
            <a:spAutoFit/>
          </a:bodyPr>
          <a:lstStyle/>
          <a:p>
            <a:r>
              <a:rPr lang="zh-CN" altLang="en-US" sz="2100" dirty="0">
                <a:solidFill>
                  <a:srgbClr val="0000FF"/>
                </a:solidFill>
                <a:latin typeface="宋体" pitchFamily="2" charset="-122"/>
                <a:ea typeface="宋体" pitchFamily="2" charset="-122"/>
              </a:rPr>
              <a:t>排序思想</a:t>
            </a:r>
            <a:r>
              <a:rPr lang="zh-CN" altLang="zh-CN" sz="2100" dirty="0">
                <a:solidFill>
                  <a:srgbClr val="0000FF"/>
                </a:solidFill>
                <a:latin typeface="宋体" pitchFamily="2" charset="-122"/>
                <a:ea typeface="宋体" pitchFamily="2" charset="-122"/>
              </a:rPr>
              <a:t>：</a:t>
            </a:r>
            <a:endParaRPr lang="en-US" altLang="zh-CN" sz="2100" dirty="0">
              <a:solidFill>
                <a:srgbClr val="0000FF"/>
              </a:solidFill>
              <a:latin typeface="宋体" pitchFamily="2" charset="-122"/>
              <a:ea typeface="宋体" pitchFamily="2" charset="-122"/>
            </a:endParaRPr>
          </a:p>
          <a:p>
            <a:r>
              <a:rPr lang="zh-CN" altLang="zh-CN" sz="2100" dirty="0">
                <a:latin typeface="宋体" pitchFamily="2" charset="-122"/>
                <a:ea typeface="宋体" pitchFamily="2" charset="-122"/>
              </a:rPr>
              <a:t>相邻</a:t>
            </a:r>
            <a:r>
              <a:rPr lang="zh-CN" altLang="zh-CN" sz="2100" dirty="0">
                <a:latin typeface="宋体" pitchFamily="2" charset="-122"/>
                <a:ea typeface="宋体" pitchFamily="2" charset="-122"/>
              </a:rPr>
              <a:t>两元素进行比较，如有需要则进行交换，每完成一次循环就将最大元素排在最后（如从小到大排序），下一次循环是将</a:t>
            </a:r>
            <a:r>
              <a:rPr lang="zh-CN" altLang="zh-CN" sz="2100" dirty="0">
                <a:latin typeface="宋体" pitchFamily="2" charset="-122"/>
                <a:ea typeface="宋体" pitchFamily="2" charset="-122"/>
              </a:rPr>
              <a:t>其</a:t>
            </a:r>
            <a:r>
              <a:rPr lang="zh-CN" altLang="en-US" sz="2100" dirty="0">
                <a:latin typeface="宋体" pitchFamily="2" charset="-122"/>
                <a:ea typeface="宋体" pitchFamily="2" charset="-122"/>
              </a:rPr>
              <a:t>它</a:t>
            </a:r>
            <a:r>
              <a:rPr lang="zh-CN" altLang="zh-CN" sz="2100" dirty="0">
                <a:latin typeface="宋体" pitchFamily="2" charset="-122"/>
                <a:ea typeface="宋体" pitchFamily="2" charset="-122"/>
              </a:rPr>
              <a:t>的</a:t>
            </a:r>
            <a:r>
              <a:rPr lang="zh-CN" altLang="zh-CN" sz="2100" dirty="0">
                <a:latin typeface="宋体" pitchFamily="2" charset="-122"/>
                <a:ea typeface="宋体" pitchFamily="2" charset="-122"/>
              </a:rPr>
              <a:t>数进行类似操作。</a:t>
            </a:r>
            <a:endParaRPr lang="zh-CN" altLang="en-US" sz="2100" dirty="0">
              <a:latin typeface="宋体" pitchFamily="2" charset="-122"/>
              <a:ea typeface="宋体" pitchFamily="2" charset="-122"/>
            </a:endParaRPr>
          </a:p>
        </p:txBody>
      </p:sp>
    </p:spTree>
    <p:extLst>
      <p:ext uri="{BB962C8B-B14F-4D97-AF65-F5344CB8AC3E}">
        <p14:creationId xmlns:p14="http://schemas.microsoft.com/office/powerpoint/2010/main" val="26319205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228" b="16728"/>
          <a:stretch/>
        </p:blipFill>
        <p:spPr bwMode="auto">
          <a:xfrm>
            <a:off x="1146569" y="626723"/>
            <a:ext cx="6844157" cy="3842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9346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shkstart\Desktop\13.png"/>
          <p:cNvPicPr>
            <a:picLocks noChangeAspect="1" noChangeArrowheads="1"/>
          </p:cNvPicPr>
          <p:nvPr/>
        </p:nvPicPr>
        <p:blipFill rotWithShape="1">
          <a:blip r:embed="rId2">
            <a:extLst>
              <a:ext uri="{28A0092B-C50C-407E-A947-70E740481C1C}">
                <a14:useLocalDpi xmlns:a14="http://schemas.microsoft.com/office/drawing/2010/main" val="0"/>
              </a:ext>
            </a:extLst>
          </a:blip>
          <a:srcRect t="1479" b="16750"/>
          <a:stretch/>
        </p:blipFill>
        <p:spPr bwMode="auto">
          <a:xfrm>
            <a:off x="1071081" y="595901"/>
            <a:ext cx="6858000" cy="397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133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shkstart\Desktop\14.png"/>
          <p:cNvPicPr>
            <a:picLocks noChangeAspect="1" noChangeArrowheads="1"/>
          </p:cNvPicPr>
          <p:nvPr/>
        </p:nvPicPr>
        <p:blipFill rotWithShape="1">
          <a:blip r:embed="rId2">
            <a:extLst>
              <a:ext uri="{28A0092B-C50C-407E-A947-70E740481C1C}">
                <a14:useLocalDpi xmlns:a14="http://schemas.microsoft.com/office/drawing/2010/main" val="0"/>
              </a:ext>
            </a:extLst>
          </a:blip>
          <a:srcRect l="1461" t="3804" r="711" b="16730"/>
          <a:stretch/>
        </p:blipFill>
        <p:spPr bwMode="auto">
          <a:xfrm>
            <a:off x="1243172" y="626724"/>
            <a:ext cx="6709025" cy="3863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330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shkstart\Desktop\15.png"/>
          <p:cNvPicPr>
            <a:picLocks noChangeAspect="1" noChangeArrowheads="1"/>
          </p:cNvPicPr>
          <p:nvPr/>
        </p:nvPicPr>
        <p:blipFill rotWithShape="1">
          <a:blip r:embed="rId2">
            <a:extLst>
              <a:ext uri="{28A0092B-C50C-407E-A947-70E740481C1C}">
                <a14:useLocalDpi xmlns:a14="http://schemas.microsoft.com/office/drawing/2010/main" val="0"/>
              </a:ext>
            </a:extLst>
          </a:blip>
          <a:srcRect t="4636" b="16965"/>
          <a:stretch/>
        </p:blipFill>
        <p:spPr bwMode="auto">
          <a:xfrm>
            <a:off x="1197810" y="698643"/>
            <a:ext cx="6885384" cy="382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4115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shkstart\Desktop\16.png"/>
          <p:cNvPicPr>
            <a:picLocks noChangeAspect="1" noChangeArrowheads="1"/>
          </p:cNvPicPr>
          <p:nvPr/>
        </p:nvPicPr>
        <p:blipFill rotWithShape="1">
          <a:blip r:embed="rId2">
            <a:extLst>
              <a:ext uri="{28A0092B-C50C-407E-A947-70E740481C1C}">
                <a14:useLocalDpi xmlns:a14="http://schemas.microsoft.com/office/drawing/2010/main" val="0"/>
              </a:ext>
            </a:extLst>
          </a:blip>
          <a:srcRect l="1703" t="3605" b="16568"/>
          <a:stretch/>
        </p:blipFill>
        <p:spPr bwMode="auto">
          <a:xfrm>
            <a:off x="1191802" y="585627"/>
            <a:ext cx="6768102" cy="389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785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shkstart\Desktop\17.png"/>
          <p:cNvPicPr>
            <a:picLocks noChangeAspect="1" noChangeArrowheads="1"/>
          </p:cNvPicPr>
          <p:nvPr/>
        </p:nvPicPr>
        <p:blipFill rotWithShape="1">
          <a:blip r:embed="rId2">
            <a:extLst>
              <a:ext uri="{28A0092B-C50C-407E-A947-70E740481C1C}">
                <a14:useLocalDpi xmlns:a14="http://schemas.microsoft.com/office/drawing/2010/main" val="0"/>
              </a:ext>
            </a:extLst>
          </a:blip>
          <a:srcRect t="2109" b="17126"/>
          <a:stretch/>
        </p:blipFill>
        <p:spPr bwMode="auto">
          <a:xfrm>
            <a:off x="1122451" y="534256"/>
            <a:ext cx="6858000" cy="3935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452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shkstart\Desktop\18.png"/>
          <p:cNvPicPr>
            <a:picLocks noChangeAspect="1" noChangeArrowheads="1"/>
          </p:cNvPicPr>
          <p:nvPr/>
        </p:nvPicPr>
        <p:blipFill rotWithShape="1">
          <a:blip r:embed="rId2">
            <a:extLst>
              <a:ext uri="{28A0092B-C50C-407E-A947-70E740481C1C}">
                <a14:useLocalDpi xmlns:a14="http://schemas.microsoft.com/office/drawing/2010/main" val="0"/>
              </a:ext>
            </a:extLst>
          </a:blip>
          <a:srcRect t="3605" b="16647"/>
          <a:stretch/>
        </p:blipFill>
        <p:spPr bwMode="auto">
          <a:xfrm>
            <a:off x="1159278" y="513709"/>
            <a:ext cx="6841722" cy="3863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34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shkstart\Desktop\19.png"/>
          <p:cNvPicPr>
            <a:picLocks noChangeAspect="1" noChangeArrowheads="1"/>
          </p:cNvPicPr>
          <p:nvPr/>
        </p:nvPicPr>
        <p:blipFill rotWithShape="1">
          <a:blip r:embed="rId2">
            <a:extLst>
              <a:ext uri="{28A0092B-C50C-407E-A947-70E740481C1C}">
                <a14:useLocalDpi xmlns:a14="http://schemas.microsoft.com/office/drawing/2010/main" val="0"/>
              </a:ext>
            </a:extLst>
          </a:blip>
          <a:srcRect l="1311" t="3391" b="17364"/>
          <a:stretch/>
        </p:blipFill>
        <p:spPr bwMode="auto">
          <a:xfrm>
            <a:off x="1160979" y="554804"/>
            <a:ext cx="6768101" cy="384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355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374671" y="465516"/>
            <a:ext cx="3509014" cy="594066"/>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1547665" y="1167594"/>
            <a:ext cx="6300308" cy="3831818"/>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100" b="1" dirty="0">
                <a:ea typeface="宋体" pitchFamily="2" charset="-122"/>
              </a:rPr>
              <a:t>选择排序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直接选择排序、堆</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交换排序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冒泡排序、快速</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插入</a:t>
            </a:r>
            <a:r>
              <a:rPr lang="zh-CN" altLang="en-US" sz="2100" b="1" dirty="0">
                <a:ea typeface="宋体" pitchFamily="2" charset="-122"/>
              </a:rPr>
              <a:t>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直接插入排序、</a:t>
            </a:r>
            <a:r>
              <a:rPr lang="zh-CN" altLang="zh-CN" dirty="0">
                <a:ea typeface="宋体" pitchFamily="2" charset="-122"/>
              </a:rPr>
              <a:t>折半插入排序</a:t>
            </a:r>
            <a:r>
              <a:rPr lang="zh-CN" altLang="zh-CN" dirty="0">
                <a:ea typeface="宋体" pitchFamily="2" charset="-122"/>
              </a:rPr>
              <a:t>、</a:t>
            </a:r>
            <a:r>
              <a:rPr lang="en-US" altLang="zh-CN" dirty="0">
                <a:ea typeface="宋体" pitchFamily="2" charset="-122"/>
              </a:rPr>
              <a:t>Shell</a:t>
            </a:r>
            <a:r>
              <a:rPr lang="zh-CN" altLang="zh-CN" dirty="0">
                <a:ea typeface="宋体" pitchFamily="2" charset="-122"/>
              </a:rPr>
              <a:t>排序</a:t>
            </a:r>
            <a:endParaRPr lang="en-US" altLang="zh-CN" sz="12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归并排序</a:t>
            </a:r>
            <a:endParaRPr lang="en-US" altLang="zh-CN" sz="12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桶式排序</a:t>
            </a:r>
            <a:endParaRPr lang="en-US" altLang="zh-CN" sz="21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基数排序</a:t>
            </a:r>
            <a:endParaRPr lang="en-US" altLang="zh-CN" sz="2100" b="1" dirty="0">
              <a:ea typeface="宋体" pitchFamily="2" charset="-122"/>
            </a:endParaRPr>
          </a:p>
        </p:txBody>
      </p:sp>
    </p:spTree>
    <p:extLst>
      <p:ext uri="{BB962C8B-B14F-4D97-AF65-F5344CB8AC3E}">
        <p14:creationId xmlns:p14="http://schemas.microsoft.com/office/powerpoint/2010/main" val="19027796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kstart\Desktop\20.png"/>
          <p:cNvPicPr>
            <a:picLocks noChangeAspect="1" noChangeArrowheads="1"/>
          </p:cNvPicPr>
          <p:nvPr/>
        </p:nvPicPr>
        <p:blipFill rotWithShape="1">
          <a:blip r:embed="rId2">
            <a:extLst>
              <a:ext uri="{28A0092B-C50C-407E-A947-70E740481C1C}">
                <a14:useLocalDpi xmlns:a14="http://schemas.microsoft.com/office/drawing/2010/main" val="0"/>
              </a:ext>
            </a:extLst>
          </a:blip>
          <a:srcRect t="2751" b="17268"/>
          <a:stretch/>
        </p:blipFill>
        <p:spPr bwMode="auto">
          <a:xfrm>
            <a:off x="1122451" y="544530"/>
            <a:ext cx="6858000" cy="388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860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shkstart\Desktop\21.png"/>
          <p:cNvPicPr>
            <a:picLocks noChangeAspect="1" noChangeArrowheads="1"/>
          </p:cNvPicPr>
          <p:nvPr/>
        </p:nvPicPr>
        <p:blipFill rotWithShape="1">
          <a:blip r:embed="rId2">
            <a:extLst>
              <a:ext uri="{28A0092B-C50C-407E-A947-70E740481C1C}">
                <a14:useLocalDpi xmlns:a14="http://schemas.microsoft.com/office/drawing/2010/main" val="0"/>
              </a:ext>
            </a:extLst>
          </a:blip>
          <a:srcRect l="1106" t="3167" r="1" b="17059"/>
          <a:stretch/>
        </p:blipFill>
        <p:spPr bwMode="auto">
          <a:xfrm>
            <a:off x="1160979" y="565079"/>
            <a:ext cx="6809198" cy="388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18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shkstart\Desktop\22.png"/>
          <p:cNvPicPr>
            <a:picLocks noChangeAspect="1" noChangeArrowheads="1"/>
          </p:cNvPicPr>
          <p:nvPr/>
        </p:nvPicPr>
        <p:blipFill rotWithShape="1">
          <a:blip r:embed="rId2">
            <a:extLst>
              <a:ext uri="{28A0092B-C50C-407E-A947-70E740481C1C}">
                <a14:useLocalDpi xmlns:a14="http://schemas.microsoft.com/office/drawing/2010/main" val="0"/>
              </a:ext>
            </a:extLst>
          </a:blip>
          <a:srcRect t="2747" b="16950"/>
          <a:stretch/>
        </p:blipFill>
        <p:spPr bwMode="auto">
          <a:xfrm>
            <a:off x="1185091" y="626724"/>
            <a:ext cx="6857006" cy="39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4728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shkstart\Desktop\23.png"/>
          <p:cNvPicPr>
            <a:picLocks noChangeAspect="1" noChangeArrowheads="1"/>
          </p:cNvPicPr>
          <p:nvPr/>
        </p:nvPicPr>
        <p:blipFill rotWithShape="1">
          <a:blip r:embed="rId2">
            <a:extLst>
              <a:ext uri="{28A0092B-C50C-407E-A947-70E740481C1C}">
                <a14:useLocalDpi xmlns:a14="http://schemas.microsoft.com/office/drawing/2010/main" val="0"/>
              </a:ext>
            </a:extLst>
          </a:blip>
          <a:srcRect l="1609" t="4027" b="16486"/>
          <a:stretch/>
        </p:blipFill>
        <p:spPr bwMode="auto">
          <a:xfrm>
            <a:off x="1243172" y="585627"/>
            <a:ext cx="6768101" cy="385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324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shkstart\Desktop\24.png"/>
          <p:cNvPicPr>
            <a:picLocks noChangeAspect="1" noChangeArrowheads="1"/>
          </p:cNvPicPr>
          <p:nvPr/>
        </p:nvPicPr>
        <p:blipFill rotWithShape="1">
          <a:blip r:embed="rId2">
            <a:extLst>
              <a:ext uri="{28A0092B-C50C-407E-A947-70E740481C1C}">
                <a14:useLocalDpi xmlns:a14="http://schemas.microsoft.com/office/drawing/2010/main" val="0"/>
              </a:ext>
            </a:extLst>
          </a:blip>
          <a:srcRect l="1161" t="2956" b="16798"/>
          <a:stretch/>
        </p:blipFill>
        <p:spPr bwMode="auto">
          <a:xfrm>
            <a:off x="1284269" y="575353"/>
            <a:ext cx="6778375" cy="39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28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shkstart\Desktop\25.png"/>
          <p:cNvPicPr>
            <a:picLocks noChangeAspect="1" noChangeArrowheads="1"/>
          </p:cNvPicPr>
          <p:nvPr/>
        </p:nvPicPr>
        <p:blipFill rotWithShape="1">
          <a:blip r:embed="rId2">
            <a:extLst>
              <a:ext uri="{28A0092B-C50C-407E-A947-70E740481C1C}">
                <a14:useLocalDpi xmlns:a14="http://schemas.microsoft.com/office/drawing/2010/main" val="0"/>
              </a:ext>
            </a:extLst>
          </a:blip>
          <a:srcRect l="2002" t="3609" b="16566"/>
          <a:stretch/>
        </p:blipFill>
        <p:spPr bwMode="auto">
          <a:xfrm>
            <a:off x="1294542" y="595901"/>
            <a:ext cx="6747553" cy="386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369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shkstart\Desktop\26.png"/>
          <p:cNvPicPr>
            <a:picLocks noChangeAspect="1" noChangeArrowheads="1"/>
          </p:cNvPicPr>
          <p:nvPr/>
        </p:nvPicPr>
        <p:blipFill rotWithShape="1">
          <a:blip r:embed="rId2">
            <a:extLst>
              <a:ext uri="{28A0092B-C50C-407E-A947-70E740481C1C}">
                <a14:useLocalDpi xmlns:a14="http://schemas.microsoft.com/office/drawing/2010/main" val="0"/>
              </a:ext>
            </a:extLst>
          </a:blip>
          <a:srcRect t="3592" b="17173"/>
          <a:stretch/>
        </p:blipFill>
        <p:spPr bwMode="auto">
          <a:xfrm>
            <a:off x="1194370" y="595901"/>
            <a:ext cx="6858000" cy="385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917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shkstart\Desktop\27.png"/>
          <p:cNvPicPr>
            <a:picLocks noChangeAspect="1" noChangeArrowheads="1"/>
          </p:cNvPicPr>
          <p:nvPr/>
        </p:nvPicPr>
        <p:blipFill rotWithShape="1">
          <a:blip r:embed="rId2">
            <a:extLst>
              <a:ext uri="{28A0092B-C50C-407E-A947-70E740481C1C}">
                <a14:useLocalDpi xmlns:a14="http://schemas.microsoft.com/office/drawing/2010/main" val="0"/>
              </a:ext>
            </a:extLst>
          </a:blip>
          <a:srcRect l="1311" t="3142" b="16777"/>
          <a:stretch/>
        </p:blipFill>
        <p:spPr bwMode="auto">
          <a:xfrm>
            <a:off x="1304817" y="585628"/>
            <a:ext cx="6768101"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165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shkstart\Desktop\28.png"/>
          <p:cNvPicPr>
            <a:picLocks noChangeAspect="1" noChangeArrowheads="1"/>
          </p:cNvPicPr>
          <p:nvPr/>
        </p:nvPicPr>
        <p:blipFill rotWithShape="1">
          <a:blip r:embed="rId2">
            <a:extLst>
              <a:ext uri="{28A0092B-C50C-407E-A947-70E740481C1C}">
                <a14:useLocalDpi xmlns:a14="http://schemas.microsoft.com/office/drawing/2010/main" val="0"/>
              </a:ext>
            </a:extLst>
          </a:blip>
          <a:srcRect t="3819" b="16840"/>
          <a:stretch/>
        </p:blipFill>
        <p:spPr bwMode="auto">
          <a:xfrm>
            <a:off x="1188330" y="616449"/>
            <a:ext cx="6853767" cy="384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951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shkstart\Desktop\29.png"/>
          <p:cNvPicPr>
            <a:picLocks noChangeAspect="1" noChangeArrowheads="1"/>
          </p:cNvPicPr>
          <p:nvPr/>
        </p:nvPicPr>
        <p:blipFill rotWithShape="1">
          <a:blip r:embed="rId2">
            <a:extLst>
              <a:ext uri="{28A0092B-C50C-407E-A947-70E740481C1C}">
                <a14:useLocalDpi xmlns:a14="http://schemas.microsoft.com/office/drawing/2010/main" val="0"/>
              </a:ext>
            </a:extLst>
          </a:blip>
          <a:srcRect t="3800" b="17223"/>
          <a:stretch/>
        </p:blipFill>
        <p:spPr bwMode="auto">
          <a:xfrm>
            <a:off x="1125891" y="554804"/>
            <a:ext cx="6885384" cy="384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65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374671" y="465516"/>
            <a:ext cx="2964484" cy="594066"/>
          </a:xfrm>
          <a:noFill/>
        </p:spPr>
        <p:txBody>
          <a:bodyPr>
            <a:normAutofit fontScale="90000"/>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1547665" y="1167594"/>
            <a:ext cx="6300308" cy="3831818"/>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100" b="1" dirty="0">
                <a:ea typeface="宋体" pitchFamily="2" charset="-122"/>
              </a:rPr>
              <a:t>选择排序</a:t>
            </a:r>
            <a:endParaRPr lang="en-US" altLang="zh-CN" sz="2100" b="1" dirty="0">
              <a:ea typeface="宋体" pitchFamily="2" charset="-122"/>
            </a:endParaRPr>
          </a:p>
          <a:p>
            <a:pPr marL="685800" lvl="1" indent="-342900">
              <a:buFont typeface="Wingdings" pitchFamily="2" charset="2"/>
              <a:buChar char="Ø"/>
            </a:pPr>
            <a:r>
              <a:rPr lang="zh-CN" altLang="en-US" b="1" dirty="0">
                <a:solidFill>
                  <a:srgbClr val="FF0000"/>
                </a:solidFill>
                <a:ea typeface="宋体" pitchFamily="2" charset="-122"/>
              </a:rPr>
              <a:t>直接选择排序</a:t>
            </a:r>
            <a:r>
              <a:rPr lang="zh-CN" altLang="en-US" dirty="0">
                <a:ea typeface="宋体" pitchFamily="2" charset="-122"/>
              </a:rPr>
              <a:t>、堆</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交换排序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冒泡排序、快速</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插入</a:t>
            </a:r>
            <a:r>
              <a:rPr lang="zh-CN" altLang="en-US" sz="2100" b="1" dirty="0">
                <a:ea typeface="宋体" pitchFamily="2" charset="-122"/>
              </a:rPr>
              <a:t>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直接插入排序、</a:t>
            </a:r>
            <a:r>
              <a:rPr lang="zh-CN" altLang="zh-CN" dirty="0">
                <a:ea typeface="宋体" pitchFamily="2" charset="-122"/>
              </a:rPr>
              <a:t>折半插入排序</a:t>
            </a:r>
            <a:r>
              <a:rPr lang="zh-CN" altLang="zh-CN" dirty="0">
                <a:ea typeface="宋体" pitchFamily="2" charset="-122"/>
              </a:rPr>
              <a:t>、</a:t>
            </a:r>
            <a:r>
              <a:rPr lang="en-US" altLang="zh-CN" dirty="0">
                <a:ea typeface="宋体" pitchFamily="2" charset="-122"/>
              </a:rPr>
              <a:t>Shell</a:t>
            </a:r>
            <a:r>
              <a:rPr lang="zh-CN" altLang="zh-CN" dirty="0">
                <a:ea typeface="宋体" pitchFamily="2" charset="-122"/>
              </a:rPr>
              <a:t>排序</a:t>
            </a:r>
            <a:endParaRPr lang="en-US" altLang="zh-CN" sz="12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归并排序</a:t>
            </a:r>
            <a:endParaRPr lang="en-US" altLang="zh-CN" sz="12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桶式排序</a:t>
            </a:r>
            <a:endParaRPr lang="en-US" altLang="zh-CN" sz="21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基数排序</a:t>
            </a:r>
            <a:endParaRPr lang="en-US" altLang="zh-CN" sz="2100" b="1" dirty="0">
              <a:ea typeface="宋体" pitchFamily="2" charset="-122"/>
            </a:endParaRPr>
          </a:p>
        </p:txBody>
      </p:sp>
    </p:spTree>
    <p:extLst>
      <p:ext uri="{BB962C8B-B14F-4D97-AF65-F5344CB8AC3E}">
        <p14:creationId xmlns:p14="http://schemas.microsoft.com/office/powerpoint/2010/main" val="32751418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shkstart\Desktop\30.png"/>
          <p:cNvPicPr>
            <a:picLocks noChangeAspect="1" noChangeArrowheads="1"/>
          </p:cNvPicPr>
          <p:nvPr/>
        </p:nvPicPr>
        <p:blipFill rotWithShape="1">
          <a:blip r:embed="rId2">
            <a:extLst>
              <a:ext uri="{28A0092B-C50C-407E-A947-70E740481C1C}">
                <a14:useLocalDpi xmlns:a14="http://schemas.microsoft.com/office/drawing/2010/main" val="0"/>
              </a:ext>
            </a:extLst>
          </a:blip>
          <a:srcRect t="3816" b="16891"/>
          <a:stretch/>
        </p:blipFill>
        <p:spPr bwMode="auto">
          <a:xfrm>
            <a:off x="1153274" y="595901"/>
            <a:ext cx="6858000" cy="384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585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shkstart\Desktop\31.png"/>
          <p:cNvPicPr>
            <a:picLocks noChangeAspect="1" noChangeArrowheads="1"/>
          </p:cNvPicPr>
          <p:nvPr/>
        </p:nvPicPr>
        <p:blipFill rotWithShape="1">
          <a:blip r:embed="rId2">
            <a:extLst>
              <a:ext uri="{28A0092B-C50C-407E-A947-70E740481C1C}">
                <a14:useLocalDpi xmlns:a14="http://schemas.microsoft.com/office/drawing/2010/main" val="0"/>
              </a:ext>
            </a:extLst>
          </a:blip>
          <a:srcRect t="3505" b="16627"/>
          <a:stretch/>
        </p:blipFill>
        <p:spPr bwMode="auto">
          <a:xfrm>
            <a:off x="1115616" y="636998"/>
            <a:ext cx="6885384" cy="388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83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shkstart\Desktop\32.png"/>
          <p:cNvPicPr>
            <a:picLocks noChangeAspect="1" noChangeArrowheads="1"/>
          </p:cNvPicPr>
          <p:nvPr/>
        </p:nvPicPr>
        <p:blipFill rotWithShape="1">
          <a:blip r:embed="rId2">
            <a:extLst>
              <a:ext uri="{28A0092B-C50C-407E-A947-70E740481C1C}">
                <a14:useLocalDpi xmlns:a14="http://schemas.microsoft.com/office/drawing/2010/main" val="0"/>
              </a:ext>
            </a:extLst>
          </a:blip>
          <a:srcRect t="3599" b="16373"/>
          <a:stretch/>
        </p:blipFill>
        <p:spPr bwMode="auto">
          <a:xfrm>
            <a:off x="1235467" y="565079"/>
            <a:ext cx="6858000" cy="388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034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shkstart\Desktop\33.png"/>
          <p:cNvPicPr>
            <a:picLocks noChangeAspect="1" noChangeArrowheads="1"/>
          </p:cNvPicPr>
          <p:nvPr/>
        </p:nvPicPr>
        <p:blipFill rotWithShape="1">
          <a:blip r:embed="rId2">
            <a:extLst>
              <a:ext uri="{28A0092B-C50C-407E-A947-70E740481C1C}">
                <a14:useLocalDpi xmlns:a14="http://schemas.microsoft.com/office/drawing/2010/main" val="0"/>
              </a:ext>
            </a:extLst>
          </a:blip>
          <a:srcRect t="3809" b="16634"/>
          <a:stretch/>
        </p:blipFill>
        <p:spPr bwMode="auto">
          <a:xfrm>
            <a:off x="1204645" y="647272"/>
            <a:ext cx="6858000" cy="3863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448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shkstart\Desktop\34.png"/>
          <p:cNvPicPr>
            <a:picLocks noChangeAspect="1" noChangeArrowheads="1"/>
          </p:cNvPicPr>
          <p:nvPr/>
        </p:nvPicPr>
        <p:blipFill rotWithShape="1">
          <a:blip r:embed="rId2">
            <a:extLst>
              <a:ext uri="{28A0092B-C50C-407E-A947-70E740481C1C}">
                <a14:useLocalDpi xmlns:a14="http://schemas.microsoft.com/office/drawing/2010/main" val="0"/>
              </a:ext>
            </a:extLst>
          </a:blip>
          <a:srcRect l="2748" t="3594" b="17105"/>
          <a:stretch/>
        </p:blipFill>
        <p:spPr bwMode="auto">
          <a:xfrm>
            <a:off x="1356189" y="595902"/>
            <a:ext cx="6696182" cy="385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8021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Users\shkstart\Desktop\35.png"/>
          <p:cNvPicPr>
            <a:picLocks noChangeAspect="1" noChangeArrowheads="1"/>
          </p:cNvPicPr>
          <p:nvPr/>
        </p:nvPicPr>
        <p:blipFill rotWithShape="1">
          <a:blip r:embed="rId2">
            <a:extLst>
              <a:ext uri="{28A0092B-C50C-407E-A947-70E740481C1C}">
                <a14:useLocalDpi xmlns:a14="http://schemas.microsoft.com/office/drawing/2010/main" val="0"/>
              </a:ext>
            </a:extLst>
          </a:blip>
          <a:srcRect t="3599" b="17008"/>
          <a:stretch/>
        </p:blipFill>
        <p:spPr bwMode="auto">
          <a:xfrm>
            <a:off x="1214919" y="657546"/>
            <a:ext cx="6858000" cy="385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594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shkstart\Desktop\36.png"/>
          <p:cNvPicPr>
            <a:picLocks noChangeAspect="1" noChangeArrowheads="1"/>
          </p:cNvPicPr>
          <p:nvPr/>
        </p:nvPicPr>
        <p:blipFill rotWithShape="1">
          <a:blip r:embed="rId2">
            <a:extLst>
              <a:ext uri="{28A0092B-C50C-407E-A947-70E740481C1C}">
                <a14:useLocalDpi xmlns:a14="http://schemas.microsoft.com/office/drawing/2010/main" val="0"/>
              </a:ext>
            </a:extLst>
          </a:blip>
          <a:srcRect t="4426" b="17175"/>
          <a:stretch/>
        </p:blipFill>
        <p:spPr bwMode="auto">
          <a:xfrm>
            <a:off x="1084794" y="606176"/>
            <a:ext cx="6885384" cy="3821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05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Users\shkstart\Desktop\37.png"/>
          <p:cNvPicPr>
            <a:picLocks noChangeAspect="1" noChangeArrowheads="1"/>
          </p:cNvPicPr>
          <p:nvPr/>
        </p:nvPicPr>
        <p:blipFill rotWithShape="1">
          <a:blip r:embed="rId2">
            <a:extLst>
              <a:ext uri="{28A0092B-C50C-407E-A947-70E740481C1C}">
                <a14:useLocalDpi xmlns:a14="http://schemas.microsoft.com/office/drawing/2010/main" val="0"/>
              </a:ext>
            </a:extLst>
          </a:blip>
          <a:srcRect t="4656" b="17033"/>
          <a:stretch/>
        </p:blipFill>
        <p:spPr bwMode="auto">
          <a:xfrm>
            <a:off x="1178446" y="575352"/>
            <a:ext cx="6832829" cy="380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450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shkstart\Desktop\38.png"/>
          <p:cNvPicPr>
            <a:picLocks noChangeAspect="1" noChangeArrowheads="1"/>
          </p:cNvPicPr>
          <p:nvPr/>
        </p:nvPicPr>
        <p:blipFill rotWithShape="1">
          <a:blip r:embed="rId2">
            <a:extLst>
              <a:ext uri="{28A0092B-C50C-407E-A947-70E740481C1C}">
                <a14:useLocalDpi xmlns:a14="http://schemas.microsoft.com/office/drawing/2010/main" val="0"/>
              </a:ext>
            </a:extLst>
          </a:blip>
          <a:srcRect t="3399" b="16727"/>
          <a:stretch/>
        </p:blipFill>
        <p:spPr bwMode="auto">
          <a:xfrm>
            <a:off x="1132726" y="647273"/>
            <a:ext cx="6858000" cy="386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435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shkstart\Desktop\39.png"/>
          <p:cNvPicPr>
            <a:picLocks noChangeAspect="1" noChangeArrowheads="1"/>
          </p:cNvPicPr>
          <p:nvPr/>
        </p:nvPicPr>
        <p:blipFill rotWithShape="1">
          <a:blip r:embed="rId2">
            <a:extLst>
              <a:ext uri="{28A0092B-C50C-407E-A947-70E740481C1C}">
                <a14:useLocalDpi xmlns:a14="http://schemas.microsoft.com/office/drawing/2010/main" val="0"/>
              </a:ext>
            </a:extLst>
          </a:blip>
          <a:srcRect t="4013" b="17220"/>
          <a:stretch/>
        </p:blipFill>
        <p:spPr bwMode="auto">
          <a:xfrm>
            <a:off x="1143000" y="616450"/>
            <a:ext cx="6858000" cy="3832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91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3898" y="764353"/>
            <a:ext cx="2430270" cy="507831"/>
          </a:xfrm>
          <a:prstGeom prst="rect">
            <a:avLst/>
          </a:prstGeom>
          <a:noFill/>
        </p:spPr>
        <p:txBody>
          <a:bodyPr wrap="square" rtlCol="0">
            <a:spAutoFit/>
          </a:bodyPr>
          <a:lstStyle/>
          <a:p>
            <a:r>
              <a:rPr lang="zh-CN" altLang="en-US" sz="2700" b="1" dirty="0">
                <a:latin typeface="宋体" panose="02010600030101010101" pitchFamily="2" charset="-122"/>
                <a:ea typeface="宋体" panose="02010600030101010101" pitchFamily="2" charset="-122"/>
              </a:rPr>
              <a:t>选择排序</a:t>
            </a:r>
            <a:endParaRPr lang="zh-CN" altLang="en-US" sz="2700" b="1" dirty="0">
              <a:latin typeface="宋体" panose="02010600030101010101" pitchFamily="2" charset="-122"/>
              <a:ea typeface="宋体" panose="02010600030101010101" pitchFamily="2" charset="-122"/>
            </a:endParaRPr>
          </a:p>
        </p:txBody>
      </p:sp>
      <p:sp>
        <p:nvSpPr>
          <p:cNvPr id="3" name="TextBox 2"/>
          <p:cNvSpPr txBox="1"/>
          <p:nvPr/>
        </p:nvSpPr>
        <p:spPr>
          <a:xfrm>
            <a:off x="996593" y="1491630"/>
            <a:ext cx="7572054" cy="1477328"/>
          </a:xfrm>
          <a:prstGeom prst="rect">
            <a:avLst/>
          </a:prstGeom>
          <a:noFill/>
        </p:spPr>
        <p:txBody>
          <a:bodyPr wrap="square" rtlCol="0">
            <a:spAutoFit/>
          </a:bodyPr>
          <a:lstStyle/>
          <a:p>
            <a:r>
              <a:rPr lang="zh-CN" altLang="en-US" b="1" dirty="0">
                <a:solidFill>
                  <a:srgbClr val="C00000"/>
                </a:solidFill>
                <a:latin typeface="宋体" panose="02010600030101010101" pitchFamily="2" charset="-122"/>
                <a:ea typeface="宋体" panose="02010600030101010101" pitchFamily="2" charset="-122"/>
              </a:rPr>
              <a:t>基本原理</a:t>
            </a:r>
            <a:r>
              <a:rPr lang="zh-CN" altLang="en-US" dirty="0">
                <a:latin typeface="宋体" panose="02010600030101010101" pitchFamily="2" charset="-122"/>
                <a:ea typeface="宋体" panose="02010600030101010101" pitchFamily="2" charset="-122"/>
              </a:rPr>
              <a:t>：将待排序的元素分为已排序（初始为空）和未排序两组，依次将未排序的元素中值最小的元素放入已排序的组中。</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直接选择排序简单直观，但性能略差；堆排序是一种较为高效的选择排序方法，但实现起来略微复杂</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742035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shkstart\Desktop\40.png"/>
          <p:cNvPicPr>
            <a:picLocks noChangeAspect="1" noChangeArrowheads="1"/>
          </p:cNvPicPr>
          <p:nvPr/>
        </p:nvPicPr>
        <p:blipFill rotWithShape="1">
          <a:blip r:embed="rId2">
            <a:extLst>
              <a:ext uri="{28A0092B-C50C-407E-A947-70E740481C1C}">
                <a14:useLocalDpi xmlns:a14="http://schemas.microsoft.com/office/drawing/2010/main" val="0"/>
              </a:ext>
            </a:extLst>
          </a:blip>
          <a:srcRect l="1404" t="4470" b="17021"/>
          <a:stretch/>
        </p:blipFill>
        <p:spPr bwMode="auto">
          <a:xfrm>
            <a:off x="1253447" y="575352"/>
            <a:ext cx="6788650" cy="384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38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C:\Users\shkstart\Desktop\41.png"/>
          <p:cNvPicPr>
            <a:picLocks noChangeAspect="1" noChangeArrowheads="1"/>
          </p:cNvPicPr>
          <p:nvPr/>
        </p:nvPicPr>
        <p:blipFill rotWithShape="1">
          <a:blip r:embed="rId2">
            <a:extLst>
              <a:ext uri="{28A0092B-C50C-407E-A947-70E740481C1C}">
                <a14:useLocalDpi xmlns:a14="http://schemas.microsoft.com/office/drawing/2010/main" val="0"/>
              </a:ext>
            </a:extLst>
          </a:blip>
          <a:srcRect t="3816" b="16680"/>
          <a:stretch/>
        </p:blipFill>
        <p:spPr bwMode="auto">
          <a:xfrm>
            <a:off x="1194371" y="595901"/>
            <a:ext cx="6858000" cy="385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987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Users\shkstart\Desktop\42.png"/>
          <p:cNvPicPr>
            <a:picLocks noChangeAspect="1" noChangeArrowheads="1"/>
          </p:cNvPicPr>
          <p:nvPr/>
        </p:nvPicPr>
        <p:blipFill rotWithShape="1">
          <a:blip r:embed="rId2">
            <a:extLst>
              <a:ext uri="{28A0092B-C50C-407E-A947-70E740481C1C}">
                <a14:useLocalDpi xmlns:a14="http://schemas.microsoft.com/office/drawing/2010/main" val="0"/>
              </a:ext>
            </a:extLst>
          </a:blip>
          <a:srcRect t="4007" b="16495"/>
          <a:stretch/>
        </p:blipFill>
        <p:spPr bwMode="auto">
          <a:xfrm>
            <a:off x="1074520" y="636997"/>
            <a:ext cx="6885384" cy="387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184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shkstart\Desktop\43.png"/>
          <p:cNvPicPr>
            <a:picLocks noChangeAspect="1" noChangeArrowheads="1"/>
          </p:cNvPicPr>
          <p:nvPr/>
        </p:nvPicPr>
        <p:blipFill rotWithShape="1">
          <a:blip r:embed="rId2">
            <a:extLst>
              <a:ext uri="{28A0092B-C50C-407E-A947-70E740481C1C}">
                <a14:useLocalDpi xmlns:a14="http://schemas.microsoft.com/office/drawing/2010/main" val="0"/>
              </a:ext>
            </a:extLst>
          </a:blip>
          <a:srcRect t="3809" b="16844"/>
          <a:stretch/>
        </p:blipFill>
        <p:spPr bwMode="auto">
          <a:xfrm>
            <a:off x="1163549" y="678095"/>
            <a:ext cx="6858000" cy="38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7848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C:\Users\shkstart\Desktop\44.png"/>
          <p:cNvPicPr>
            <a:picLocks noChangeAspect="1" noChangeArrowheads="1"/>
          </p:cNvPicPr>
          <p:nvPr/>
        </p:nvPicPr>
        <p:blipFill rotWithShape="1">
          <a:blip r:embed="rId2">
            <a:extLst>
              <a:ext uri="{28A0092B-C50C-407E-A947-70E740481C1C}">
                <a14:useLocalDpi xmlns:a14="http://schemas.microsoft.com/office/drawing/2010/main" val="0"/>
              </a:ext>
            </a:extLst>
          </a:blip>
          <a:srcRect l="1404" t="4215" b="16965"/>
          <a:stretch/>
        </p:blipFill>
        <p:spPr bwMode="auto">
          <a:xfrm>
            <a:off x="1273995" y="647271"/>
            <a:ext cx="6788649" cy="384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353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shkstart\Desktop\45.png"/>
          <p:cNvPicPr>
            <a:picLocks noChangeAspect="1" noChangeArrowheads="1"/>
          </p:cNvPicPr>
          <p:nvPr/>
        </p:nvPicPr>
        <p:blipFill rotWithShape="1">
          <a:blip r:embed="rId2">
            <a:extLst>
              <a:ext uri="{28A0092B-C50C-407E-A947-70E740481C1C}">
                <a14:useLocalDpi xmlns:a14="http://schemas.microsoft.com/office/drawing/2010/main" val="0"/>
              </a:ext>
            </a:extLst>
          </a:blip>
          <a:srcRect l="1737" t="4023" b="16563"/>
          <a:stretch/>
        </p:blipFill>
        <p:spPr bwMode="auto">
          <a:xfrm>
            <a:off x="1345914" y="698643"/>
            <a:ext cx="6737279" cy="384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505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shkstart\Desktop\46.png"/>
          <p:cNvPicPr>
            <a:picLocks noChangeAspect="1" noChangeArrowheads="1"/>
          </p:cNvPicPr>
          <p:nvPr/>
        </p:nvPicPr>
        <p:blipFill rotWithShape="1">
          <a:blip r:embed="rId2">
            <a:extLst>
              <a:ext uri="{28A0092B-C50C-407E-A947-70E740481C1C}">
                <a14:useLocalDpi xmlns:a14="http://schemas.microsoft.com/office/drawing/2010/main" val="0"/>
              </a:ext>
            </a:extLst>
          </a:blip>
          <a:srcRect l="1161" t="4005" b="17173"/>
          <a:stretch/>
        </p:blipFill>
        <p:spPr bwMode="auto">
          <a:xfrm>
            <a:off x="1243172" y="626723"/>
            <a:ext cx="6778375" cy="384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9563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shkstart\Desktop\47.png"/>
          <p:cNvPicPr>
            <a:picLocks noChangeAspect="1" noChangeArrowheads="1"/>
          </p:cNvPicPr>
          <p:nvPr/>
        </p:nvPicPr>
        <p:blipFill rotWithShape="1">
          <a:blip r:embed="rId2">
            <a:extLst>
              <a:ext uri="{28A0092B-C50C-407E-A947-70E740481C1C}">
                <a14:useLocalDpi xmlns:a14="http://schemas.microsoft.com/office/drawing/2010/main" val="0"/>
              </a:ext>
            </a:extLst>
          </a:blip>
          <a:srcRect l="1161" t="4224" b="16587"/>
          <a:stretch/>
        </p:blipFill>
        <p:spPr bwMode="auto">
          <a:xfrm>
            <a:off x="1222624" y="719191"/>
            <a:ext cx="6778375" cy="38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7507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Users\shkstart\Desktop\48.png"/>
          <p:cNvPicPr>
            <a:picLocks noChangeAspect="1" noChangeArrowheads="1"/>
          </p:cNvPicPr>
          <p:nvPr/>
        </p:nvPicPr>
        <p:blipFill rotWithShape="1">
          <a:blip r:embed="rId2">
            <a:extLst>
              <a:ext uri="{28A0092B-C50C-407E-A947-70E740481C1C}">
                <a14:useLocalDpi xmlns:a14="http://schemas.microsoft.com/office/drawing/2010/main" val="0"/>
              </a:ext>
            </a:extLst>
          </a:blip>
          <a:srcRect l="1460" t="3592" b="16750"/>
          <a:stretch/>
        </p:blipFill>
        <p:spPr bwMode="auto">
          <a:xfrm>
            <a:off x="1325365" y="750014"/>
            <a:ext cx="6757827" cy="387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5206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hkstart\Desktop\49.png"/>
          <p:cNvPicPr>
            <a:picLocks noChangeAspect="1" noChangeArrowheads="1"/>
          </p:cNvPicPr>
          <p:nvPr/>
        </p:nvPicPr>
        <p:blipFill rotWithShape="1">
          <a:blip r:embed="rId2">
            <a:extLst>
              <a:ext uri="{28A0092B-C50C-407E-A947-70E740481C1C}">
                <a14:useLocalDpi xmlns:a14="http://schemas.microsoft.com/office/drawing/2010/main" val="0"/>
              </a:ext>
            </a:extLst>
          </a:blip>
          <a:srcRect l="2359" t="4020" b="17056"/>
          <a:stretch/>
        </p:blipFill>
        <p:spPr bwMode="auto">
          <a:xfrm>
            <a:off x="1407560" y="657545"/>
            <a:ext cx="6696182" cy="3832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622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83868" y="764352"/>
            <a:ext cx="2430270" cy="507831"/>
          </a:xfrm>
          <a:prstGeom prst="rect">
            <a:avLst/>
          </a:prstGeom>
          <a:noFill/>
        </p:spPr>
        <p:txBody>
          <a:bodyPr wrap="square" rtlCol="0">
            <a:spAutoFit/>
          </a:bodyPr>
          <a:lstStyle/>
          <a:p>
            <a:r>
              <a:rPr lang="zh-CN" altLang="en-US" sz="2700" b="1" dirty="0">
                <a:latin typeface="宋体" panose="02010600030101010101" pitchFamily="2" charset="-122"/>
                <a:ea typeface="宋体" panose="02010600030101010101" pitchFamily="2" charset="-122"/>
              </a:rPr>
              <a:t>直接选择排序</a:t>
            </a:r>
            <a:endParaRPr lang="zh-CN" altLang="en-US" sz="2700" b="1" dirty="0">
              <a:latin typeface="宋体" panose="02010600030101010101" pitchFamily="2" charset="-122"/>
              <a:ea typeface="宋体" panose="02010600030101010101" pitchFamily="2" charset="-122"/>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718" y="2139702"/>
            <a:ext cx="4698522" cy="22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141730" y="1545636"/>
            <a:ext cx="4320480" cy="415498"/>
          </a:xfrm>
          <a:prstGeom prst="rect">
            <a:avLst/>
          </a:prstGeom>
          <a:noFill/>
        </p:spPr>
        <p:txBody>
          <a:bodyPr wrap="square" rtlCol="0">
            <a:spAutoFit/>
          </a:bodyPr>
          <a:lstStyle/>
          <a:p>
            <a:r>
              <a:rPr lang="zh-CN" altLang="en-US" sz="2100" b="1" dirty="0">
                <a:solidFill>
                  <a:srgbClr val="FF0000"/>
                </a:solidFill>
                <a:latin typeface="宋体" panose="02010600030101010101" pitchFamily="2" charset="-122"/>
                <a:ea typeface="宋体" panose="02010600030101010101" pitchFamily="2" charset="-122"/>
              </a:rPr>
              <a:t>直接选择排序的基本过程为：</a:t>
            </a:r>
            <a:endParaRPr lang="zh-CN" altLang="en-US" sz="21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492563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shkstart\Desktop\50.png"/>
          <p:cNvPicPr>
            <a:picLocks noChangeAspect="1" noChangeArrowheads="1"/>
          </p:cNvPicPr>
          <p:nvPr/>
        </p:nvPicPr>
        <p:blipFill rotWithShape="1">
          <a:blip r:embed="rId2">
            <a:extLst>
              <a:ext uri="{28A0092B-C50C-407E-A947-70E740481C1C}">
                <a14:useLocalDpi xmlns:a14="http://schemas.microsoft.com/office/drawing/2010/main" val="0"/>
              </a:ext>
            </a:extLst>
          </a:blip>
          <a:srcRect l="1845" t="3609" b="16991"/>
          <a:stretch/>
        </p:blipFill>
        <p:spPr bwMode="auto">
          <a:xfrm>
            <a:off x="1294545" y="626724"/>
            <a:ext cx="6727004" cy="385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4293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shkstart\Desktop\51.png"/>
          <p:cNvPicPr>
            <a:picLocks noChangeAspect="1" noChangeArrowheads="1"/>
          </p:cNvPicPr>
          <p:nvPr/>
        </p:nvPicPr>
        <p:blipFill rotWithShape="1">
          <a:blip r:embed="rId2">
            <a:extLst>
              <a:ext uri="{28A0092B-C50C-407E-A947-70E740481C1C}">
                <a14:useLocalDpi xmlns:a14="http://schemas.microsoft.com/office/drawing/2010/main" val="0"/>
              </a:ext>
            </a:extLst>
          </a:blip>
          <a:srcRect l="1741" t="3794" b="16475"/>
          <a:stretch/>
        </p:blipFill>
        <p:spPr bwMode="auto">
          <a:xfrm>
            <a:off x="1284268" y="647272"/>
            <a:ext cx="6737279" cy="3863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46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Users\shkstart\Desktop\52.png"/>
          <p:cNvPicPr>
            <a:picLocks noChangeAspect="1" noChangeArrowheads="1"/>
          </p:cNvPicPr>
          <p:nvPr/>
        </p:nvPicPr>
        <p:blipFill rotWithShape="1">
          <a:blip r:embed="rId2">
            <a:extLst>
              <a:ext uri="{28A0092B-C50C-407E-A947-70E740481C1C}">
                <a14:useLocalDpi xmlns:a14="http://schemas.microsoft.com/office/drawing/2010/main" val="0"/>
              </a:ext>
            </a:extLst>
          </a:blip>
          <a:srcRect l="1161" t="3924" b="16942"/>
          <a:stretch/>
        </p:blipFill>
        <p:spPr bwMode="auto">
          <a:xfrm>
            <a:off x="1273995" y="534256"/>
            <a:ext cx="6778375" cy="384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4433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shkstart\Desktop\53.png"/>
          <p:cNvPicPr>
            <a:picLocks noChangeAspect="1" noChangeArrowheads="1"/>
          </p:cNvPicPr>
          <p:nvPr/>
        </p:nvPicPr>
        <p:blipFill rotWithShape="1">
          <a:blip r:embed="rId2">
            <a:extLst>
              <a:ext uri="{28A0092B-C50C-407E-A947-70E740481C1C}">
                <a14:useLocalDpi xmlns:a14="http://schemas.microsoft.com/office/drawing/2010/main" val="0"/>
              </a:ext>
            </a:extLst>
          </a:blip>
          <a:srcRect t="3168" b="16588"/>
          <a:stretch/>
        </p:blipFill>
        <p:spPr bwMode="auto">
          <a:xfrm>
            <a:off x="1125891" y="606175"/>
            <a:ext cx="6885384" cy="39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7452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shkstart\Desktop\54.png"/>
          <p:cNvPicPr>
            <a:picLocks noChangeAspect="1" noChangeArrowheads="1"/>
          </p:cNvPicPr>
          <p:nvPr/>
        </p:nvPicPr>
        <p:blipFill rotWithShape="1">
          <a:blip r:embed="rId2">
            <a:extLst>
              <a:ext uri="{28A0092B-C50C-407E-A947-70E740481C1C}">
                <a14:useLocalDpi xmlns:a14="http://schemas.microsoft.com/office/drawing/2010/main" val="0"/>
              </a:ext>
            </a:extLst>
          </a:blip>
          <a:srcRect t="3985" b="16616"/>
          <a:stretch/>
        </p:blipFill>
        <p:spPr bwMode="auto">
          <a:xfrm>
            <a:off x="1033422" y="616450"/>
            <a:ext cx="6885384" cy="386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2886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shkstart\Desktop\55.png"/>
          <p:cNvPicPr>
            <a:picLocks noChangeAspect="1" noChangeArrowheads="1"/>
          </p:cNvPicPr>
          <p:nvPr/>
        </p:nvPicPr>
        <p:blipFill rotWithShape="1">
          <a:blip r:embed="rId2">
            <a:extLst>
              <a:ext uri="{28A0092B-C50C-407E-A947-70E740481C1C}">
                <a14:useLocalDpi xmlns:a14="http://schemas.microsoft.com/office/drawing/2010/main" val="0"/>
              </a:ext>
            </a:extLst>
          </a:blip>
          <a:srcRect t="3771" b="16413"/>
          <a:stretch/>
        </p:blipFill>
        <p:spPr bwMode="auto">
          <a:xfrm>
            <a:off x="1040259" y="588603"/>
            <a:ext cx="6858000" cy="38733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90102" y="4461960"/>
            <a:ext cx="2102500" cy="369332"/>
          </a:xfrm>
          <a:prstGeom prst="rect">
            <a:avLst/>
          </a:prstGeom>
          <a:noFill/>
        </p:spPr>
        <p:txBody>
          <a:bodyPr wrap="square" rtlCol="0">
            <a:spAutoFit/>
          </a:bodyPr>
          <a:lstStyle/>
          <a:p>
            <a:r>
              <a:rPr lang="en-US" altLang="zh-CN" b="1" dirty="0"/>
              <a:t>BubbleSort.java</a:t>
            </a:r>
            <a:endParaRPr lang="zh-CN" altLang="en-US" b="1" dirty="0"/>
          </a:p>
        </p:txBody>
      </p:sp>
    </p:spTree>
    <p:extLst>
      <p:ext uri="{BB962C8B-B14F-4D97-AF65-F5344CB8AC3E}">
        <p14:creationId xmlns:p14="http://schemas.microsoft.com/office/powerpoint/2010/main" val="36086310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3851" y="1306748"/>
            <a:ext cx="7561779" cy="3116238"/>
          </a:xfrm>
          <a:prstGeom prst="rect">
            <a:avLst/>
          </a:prstGeom>
          <a:noFill/>
        </p:spPr>
        <p:txBody>
          <a:bodyPr wrap="square" rtlCol="0">
            <a:spAutoFit/>
          </a:bodyPr>
          <a:lstStyle/>
          <a:p>
            <a:pPr>
              <a:lnSpc>
                <a:spcPct val="150000"/>
              </a:lnSpc>
            </a:pPr>
            <a:r>
              <a:rPr lang="zh-CN" altLang="en-US" b="1" dirty="0">
                <a:ea typeface="宋体" panose="02010600030101010101" pitchFamily="2" charset="-122"/>
              </a:rPr>
              <a:t>算法的时间效率：</a:t>
            </a:r>
            <a:r>
              <a:rPr lang="zh-CN" altLang="en-US" dirty="0">
                <a:ea typeface="宋体" panose="02010600030101010101" pitchFamily="2" charset="-122"/>
              </a:rPr>
              <a:t>从冒泡排序的算法可以看出，若待排序的元素为正序，则只需进行一趟排序，比较次数为</a:t>
            </a:r>
            <a:r>
              <a:rPr lang="en-US" altLang="zh-CN" dirty="0">
                <a:ea typeface="宋体" panose="02010600030101010101" pitchFamily="2" charset="-122"/>
              </a:rPr>
              <a:t>n-1</a:t>
            </a:r>
            <a:r>
              <a:rPr lang="zh-CN" altLang="en-US" dirty="0">
                <a:ea typeface="宋体" panose="02010600030101010101" pitchFamily="2" charset="-122"/>
              </a:rPr>
              <a:t>次，移动元素次数为</a:t>
            </a:r>
            <a:r>
              <a:rPr lang="en-US" altLang="zh-CN" dirty="0">
                <a:ea typeface="宋体" panose="02010600030101010101" pitchFamily="2" charset="-122"/>
              </a:rPr>
              <a:t>0</a:t>
            </a:r>
            <a:r>
              <a:rPr lang="zh-CN" altLang="en-US" dirty="0">
                <a:ea typeface="宋体" panose="02010600030101010101" pitchFamily="2" charset="-122"/>
              </a:rPr>
              <a:t>；若待排序的元素为逆序，则需要进行</a:t>
            </a:r>
            <a:r>
              <a:rPr lang="en-US" altLang="zh-CN" dirty="0">
                <a:ea typeface="宋体" panose="02010600030101010101" pitchFamily="2" charset="-122"/>
              </a:rPr>
              <a:t>n-1</a:t>
            </a:r>
            <a:r>
              <a:rPr lang="zh-CN" altLang="en-US" dirty="0">
                <a:ea typeface="宋体" panose="02010600030101010101" pitchFamily="2" charset="-122"/>
              </a:rPr>
              <a:t>趟排序，比较次数为                      ，移动次数为                       ，因此时间复杂度为</a:t>
            </a:r>
            <a:endParaRPr lang="en-US" altLang="zh-CN" dirty="0">
              <a:ea typeface="宋体" panose="02010600030101010101" pitchFamily="2" charset="-122"/>
            </a:endParaRPr>
          </a:p>
          <a:p>
            <a:pPr>
              <a:lnSpc>
                <a:spcPct val="150000"/>
              </a:lnSpc>
            </a:pPr>
            <a:r>
              <a:rPr lang="zh-CN" altLang="en-US" b="1" dirty="0">
                <a:ea typeface="宋体" panose="02010600030101010101" pitchFamily="2" charset="-122"/>
              </a:rPr>
              <a:t>算法的空间效率：</a:t>
            </a:r>
            <a:r>
              <a:rPr lang="zh-CN" altLang="en-US" dirty="0">
                <a:ea typeface="宋体" panose="02010600030101010101" pitchFamily="2" charset="-122"/>
              </a:rPr>
              <a:t>空间效率很高，只需要一个附加程序单元用于交换，其空间效率</a:t>
            </a:r>
            <a:r>
              <a:rPr lang="zh-CN" altLang="en-US" dirty="0">
                <a:ea typeface="宋体" panose="02010600030101010101" pitchFamily="2" charset="-122"/>
              </a:rPr>
              <a:t>为</a:t>
            </a:r>
            <a:endParaRPr lang="en-US" altLang="zh-CN" dirty="0">
              <a:ea typeface="宋体" panose="02010600030101010101" pitchFamily="2" charset="-122"/>
            </a:endParaRPr>
          </a:p>
          <a:p>
            <a:pPr>
              <a:lnSpc>
                <a:spcPct val="150000"/>
              </a:lnSpc>
              <a:spcBef>
                <a:spcPts val="900"/>
              </a:spcBef>
            </a:pPr>
            <a:r>
              <a:rPr lang="zh-CN" altLang="en-US" b="1" dirty="0">
                <a:ea typeface="宋体" panose="02010600030101010101" pitchFamily="2" charset="-122"/>
              </a:rPr>
              <a:t>算法的稳定性：稳定</a:t>
            </a:r>
            <a:endParaRPr lang="zh-CN" altLang="en-US" b="1" dirty="0">
              <a:ea typeface="宋体" panose="02010600030101010101" pitchFamily="2" charset="-122"/>
            </a:endParaRPr>
          </a:p>
        </p:txBody>
      </p:sp>
      <p:sp>
        <p:nvSpPr>
          <p:cNvPr id="3" name="TextBox 2"/>
          <p:cNvSpPr txBox="1"/>
          <p:nvPr/>
        </p:nvSpPr>
        <p:spPr>
          <a:xfrm>
            <a:off x="3460689" y="681540"/>
            <a:ext cx="2847644"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冒泡排序效率分析</a:t>
            </a:r>
            <a:endParaRPr lang="zh-CN" altLang="en-US" sz="2400" b="1" dirty="0">
              <a:latin typeface="宋体" panose="02010600030101010101" pitchFamily="2" charset="-122"/>
              <a:ea typeface="宋体" panose="02010600030101010101" pitchFamily="2" charset="-122"/>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266502"/>
            <a:ext cx="1085850" cy="292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383" y="2662136"/>
            <a:ext cx="1157288" cy="32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3291" y="2673650"/>
            <a:ext cx="592931" cy="2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2753" y="3467208"/>
            <a:ext cx="507206"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21670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374670" y="465516"/>
            <a:ext cx="2923387" cy="594066"/>
          </a:xfrm>
          <a:noFill/>
        </p:spPr>
        <p:txBody>
          <a:bodyPr>
            <a:normAutofit fontScale="90000"/>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1547665" y="1167594"/>
            <a:ext cx="6300308" cy="3831818"/>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100" b="1" dirty="0">
                <a:ea typeface="宋体" pitchFamily="2" charset="-122"/>
              </a:rPr>
              <a:t>选择排序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直接选择排序、堆</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交换排序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冒泡排序、</a:t>
            </a:r>
            <a:r>
              <a:rPr lang="zh-CN" altLang="en-US" b="1" dirty="0">
                <a:solidFill>
                  <a:srgbClr val="FF0000"/>
                </a:solidFill>
                <a:ea typeface="宋体" pitchFamily="2" charset="-122"/>
              </a:rPr>
              <a:t>快速</a:t>
            </a:r>
            <a:r>
              <a:rPr lang="zh-CN" altLang="en-US" b="1" dirty="0">
                <a:solidFill>
                  <a:srgbClr val="FF0000"/>
                </a:solidFill>
                <a:ea typeface="宋体" pitchFamily="2" charset="-122"/>
              </a:rPr>
              <a:t>排序</a:t>
            </a:r>
            <a:endParaRPr lang="en-US" altLang="zh-CN" sz="2100" b="1" dirty="0">
              <a:solidFill>
                <a:srgbClr val="FF0000"/>
              </a:solidFill>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插入</a:t>
            </a:r>
            <a:r>
              <a:rPr lang="zh-CN" altLang="en-US" sz="2100" b="1" dirty="0">
                <a:ea typeface="宋体" pitchFamily="2" charset="-122"/>
              </a:rPr>
              <a:t>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直接插入排序、</a:t>
            </a:r>
            <a:r>
              <a:rPr lang="zh-CN" altLang="zh-CN" dirty="0">
                <a:ea typeface="宋体" pitchFamily="2" charset="-122"/>
              </a:rPr>
              <a:t>折半插入排序</a:t>
            </a:r>
            <a:r>
              <a:rPr lang="zh-CN" altLang="zh-CN" dirty="0">
                <a:ea typeface="宋体" pitchFamily="2" charset="-122"/>
              </a:rPr>
              <a:t>、</a:t>
            </a:r>
            <a:r>
              <a:rPr lang="en-US" altLang="zh-CN" dirty="0">
                <a:ea typeface="宋体" pitchFamily="2" charset="-122"/>
              </a:rPr>
              <a:t>Shell</a:t>
            </a:r>
            <a:r>
              <a:rPr lang="zh-CN" altLang="zh-CN" dirty="0">
                <a:ea typeface="宋体" pitchFamily="2" charset="-122"/>
              </a:rPr>
              <a:t>排序</a:t>
            </a:r>
            <a:endParaRPr lang="en-US" altLang="zh-CN" sz="12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归并排序</a:t>
            </a:r>
            <a:endParaRPr lang="en-US" altLang="zh-CN" sz="12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桶式排序</a:t>
            </a:r>
            <a:endParaRPr lang="en-US" altLang="zh-CN" sz="21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基数排序</a:t>
            </a:r>
            <a:endParaRPr lang="en-US" altLang="zh-CN" sz="2100" b="1" dirty="0">
              <a:ea typeface="宋体" pitchFamily="2" charset="-122"/>
            </a:endParaRPr>
          </a:p>
        </p:txBody>
      </p:sp>
    </p:spTree>
    <p:extLst>
      <p:ext uri="{BB962C8B-B14F-4D97-AF65-F5344CB8AC3E}">
        <p14:creationId xmlns:p14="http://schemas.microsoft.com/office/powerpoint/2010/main" val="36551702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descr="C:\Users\shkstart\Desktop\QQ截图20131127022051.png"/>
          <p:cNvPicPr>
            <a:picLocks noChangeAspect="1" noChangeArrowheads="1"/>
          </p:cNvPicPr>
          <p:nvPr/>
        </p:nvPicPr>
        <p:blipFill rotWithShape="1">
          <a:blip r:embed="rId2">
            <a:extLst>
              <a:ext uri="{28A0092B-C50C-407E-A947-70E740481C1C}">
                <a14:useLocalDpi xmlns:a14="http://schemas.microsoft.com/office/drawing/2010/main" val="0"/>
              </a:ext>
            </a:extLst>
          </a:blip>
          <a:srcRect t="8789" r="4624" b="9713"/>
          <a:stretch/>
        </p:blipFill>
        <p:spPr bwMode="auto">
          <a:xfrm>
            <a:off x="1071081" y="540133"/>
            <a:ext cx="6552344" cy="41918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74639" y="3848413"/>
            <a:ext cx="2052228" cy="369332"/>
          </a:xfrm>
          <a:prstGeom prst="rect">
            <a:avLst/>
          </a:prstGeom>
          <a:noFill/>
        </p:spPr>
        <p:txBody>
          <a:bodyPr wrap="square" rtlCol="0">
            <a:spAutoFit/>
          </a:bodyPr>
          <a:lstStyle/>
          <a:p>
            <a:r>
              <a:rPr lang="en-US" altLang="zh-CN" b="1" dirty="0"/>
              <a:t>QuickSort.java</a:t>
            </a:r>
            <a:endParaRPr lang="zh-CN" altLang="en-US" b="1" dirty="0"/>
          </a:p>
        </p:txBody>
      </p:sp>
    </p:spTree>
    <p:extLst>
      <p:ext uri="{BB962C8B-B14F-4D97-AF65-F5344CB8AC3E}">
        <p14:creationId xmlns:p14="http://schemas.microsoft.com/office/powerpoint/2010/main" val="16848111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8512" y="1306749"/>
            <a:ext cx="7263830" cy="2285241"/>
          </a:xfrm>
          <a:prstGeom prst="rect">
            <a:avLst/>
          </a:prstGeom>
          <a:noFill/>
        </p:spPr>
        <p:txBody>
          <a:bodyPr wrap="square" rtlCol="0">
            <a:spAutoFit/>
          </a:bodyPr>
          <a:lstStyle/>
          <a:p>
            <a:pPr>
              <a:lnSpc>
                <a:spcPct val="150000"/>
              </a:lnSpc>
            </a:pPr>
            <a:r>
              <a:rPr lang="zh-CN" altLang="en-US" b="1" dirty="0">
                <a:ea typeface="宋体" panose="02010600030101010101" pitchFamily="2" charset="-122"/>
              </a:rPr>
              <a:t>算法的时间效率：</a:t>
            </a:r>
            <a:r>
              <a:rPr lang="zh-CN" altLang="en-US" dirty="0">
                <a:ea typeface="宋体" panose="02010600030101010101" pitchFamily="2" charset="-122"/>
              </a:rPr>
              <a:t>时间效率很好，因为每趟能确定的元素都呈指数增长，故时间复杂度为</a:t>
            </a:r>
            <a:endParaRPr lang="en-US" altLang="zh-CN" dirty="0">
              <a:ea typeface="宋体" panose="02010600030101010101" pitchFamily="2" charset="-122"/>
            </a:endParaRPr>
          </a:p>
          <a:p>
            <a:pPr>
              <a:lnSpc>
                <a:spcPct val="150000"/>
              </a:lnSpc>
            </a:pPr>
            <a:r>
              <a:rPr lang="zh-CN" altLang="en-US" b="1" dirty="0">
                <a:ea typeface="宋体" panose="02010600030101010101" pitchFamily="2" charset="-122"/>
              </a:rPr>
              <a:t>算法的空间效率：</a:t>
            </a:r>
            <a:r>
              <a:rPr lang="zh-CN" altLang="en-US" dirty="0">
                <a:ea typeface="宋体" panose="02010600030101010101" pitchFamily="2" charset="-122"/>
              </a:rPr>
              <a:t>由于使用递归，而递归使用栈，因此空间效率最优时为</a:t>
            </a:r>
            <a:endParaRPr lang="en-US" altLang="zh-CN" dirty="0">
              <a:ea typeface="宋体" panose="02010600030101010101" pitchFamily="2" charset="-122"/>
            </a:endParaRPr>
          </a:p>
          <a:p>
            <a:pPr>
              <a:lnSpc>
                <a:spcPct val="150000"/>
              </a:lnSpc>
              <a:spcBef>
                <a:spcPts val="900"/>
              </a:spcBef>
            </a:pPr>
            <a:r>
              <a:rPr lang="zh-CN" altLang="en-US" b="1" dirty="0">
                <a:ea typeface="宋体" panose="02010600030101010101" pitchFamily="2" charset="-122"/>
              </a:rPr>
              <a:t>算法的稳定性：</a:t>
            </a:r>
            <a:r>
              <a:rPr lang="zh-CN" altLang="en-US" dirty="0">
                <a:ea typeface="宋体" panose="02010600030101010101" pitchFamily="2" charset="-122"/>
              </a:rPr>
              <a:t>由于包含跳跃式交换，因此不稳定</a:t>
            </a:r>
            <a:endParaRPr lang="zh-CN" altLang="en-US" dirty="0">
              <a:ea typeface="宋体" panose="02010600030101010101" pitchFamily="2" charset="-122"/>
            </a:endParaRPr>
          </a:p>
        </p:txBody>
      </p:sp>
      <p:sp>
        <p:nvSpPr>
          <p:cNvPr id="3" name="TextBox 2"/>
          <p:cNvSpPr txBox="1"/>
          <p:nvPr/>
        </p:nvSpPr>
        <p:spPr>
          <a:xfrm>
            <a:off x="3460689" y="681540"/>
            <a:ext cx="2857918"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快速</a:t>
            </a:r>
            <a:r>
              <a:rPr lang="zh-CN" altLang="en-US" sz="2400" b="1" dirty="0">
                <a:latin typeface="宋体" panose="02010600030101010101" pitchFamily="2" charset="-122"/>
                <a:ea typeface="宋体" panose="02010600030101010101" pitchFamily="2" charset="-122"/>
              </a:rPr>
              <a:t>排序效率分析</a:t>
            </a:r>
            <a:endParaRPr lang="zh-CN" altLang="en-US" sz="2400" b="1" dirty="0">
              <a:latin typeface="宋体" panose="02010600030101010101" pitchFamily="2" charset="-122"/>
              <a:ea typeface="宋体" panose="02010600030101010101" pitchFamily="2" charset="-122"/>
            </a:endParaRP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184" y="1846488"/>
            <a:ext cx="1021556" cy="32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828" y="2677126"/>
            <a:ext cx="900113" cy="292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4575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kstart\Desktop\QQ截图201311270051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277" y="505501"/>
            <a:ext cx="5670630" cy="4050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09235" y="4371285"/>
            <a:ext cx="1975807" cy="369332"/>
          </a:xfrm>
          <a:prstGeom prst="rect">
            <a:avLst/>
          </a:prstGeom>
          <a:noFill/>
        </p:spPr>
        <p:txBody>
          <a:bodyPr wrap="square" rtlCol="0">
            <a:spAutoFit/>
          </a:bodyPr>
          <a:lstStyle/>
          <a:p>
            <a:r>
              <a:rPr lang="en-US" altLang="zh-CN" b="1" dirty="0"/>
              <a:t>SelectSort.java</a:t>
            </a:r>
            <a:endParaRPr lang="zh-CN" altLang="en-US" b="1" dirty="0"/>
          </a:p>
        </p:txBody>
      </p:sp>
      <p:sp>
        <p:nvSpPr>
          <p:cNvPr id="5" name="TextBox 4"/>
          <p:cNvSpPr txBox="1"/>
          <p:nvPr/>
        </p:nvSpPr>
        <p:spPr>
          <a:xfrm>
            <a:off x="6013752" y="4373926"/>
            <a:ext cx="2102832" cy="369332"/>
          </a:xfrm>
          <a:prstGeom prst="rect">
            <a:avLst/>
          </a:prstGeom>
          <a:noFill/>
        </p:spPr>
        <p:txBody>
          <a:bodyPr wrap="square" rtlCol="0">
            <a:spAutoFit/>
          </a:bodyPr>
          <a:lstStyle/>
          <a:p>
            <a:r>
              <a:rPr lang="en-US" altLang="zh-CN" b="1" dirty="0"/>
              <a:t>SelectSort2.java</a:t>
            </a:r>
            <a:endParaRPr lang="zh-CN" altLang="en-US" b="1" dirty="0"/>
          </a:p>
        </p:txBody>
      </p:sp>
    </p:spTree>
    <p:extLst>
      <p:ext uri="{BB962C8B-B14F-4D97-AF65-F5344CB8AC3E}">
        <p14:creationId xmlns:p14="http://schemas.microsoft.com/office/powerpoint/2010/main" val="5509827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374670" y="465516"/>
            <a:ext cx="2892565" cy="594066"/>
          </a:xfrm>
          <a:noFill/>
        </p:spPr>
        <p:txBody>
          <a:bodyPr>
            <a:normAutofit fontScale="90000"/>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1547665" y="1167594"/>
            <a:ext cx="6300308" cy="3831818"/>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100" b="1" dirty="0">
                <a:ea typeface="宋体" pitchFamily="2" charset="-122"/>
              </a:rPr>
              <a:t>选择排序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直接选择排序、堆</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交换排序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冒泡排序、快速</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插入</a:t>
            </a:r>
            <a:r>
              <a:rPr lang="zh-CN" altLang="en-US" sz="2100" b="1" dirty="0">
                <a:ea typeface="宋体" pitchFamily="2" charset="-122"/>
              </a:rPr>
              <a:t>排序</a:t>
            </a:r>
            <a:endParaRPr lang="en-US" altLang="zh-CN" sz="2100" b="1" dirty="0">
              <a:ea typeface="宋体" pitchFamily="2" charset="-122"/>
            </a:endParaRPr>
          </a:p>
          <a:p>
            <a:pPr marL="685800" lvl="1" indent="-342900">
              <a:buFont typeface="Wingdings" pitchFamily="2" charset="2"/>
              <a:buChar char="Ø"/>
            </a:pPr>
            <a:r>
              <a:rPr lang="zh-CN" altLang="en-US" b="1" dirty="0">
                <a:solidFill>
                  <a:srgbClr val="FF0000"/>
                </a:solidFill>
                <a:ea typeface="宋体" pitchFamily="2" charset="-122"/>
              </a:rPr>
              <a:t>直接插入排序</a:t>
            </a:r>
            <a:r>
              <a:rPr lang="zh-CN" altLang="en-US" dirty="0">
                <a:ea typeface="宋体" pitchFamily="2" charset="-122"/>
              </a:rPr>
              <a:t>、</a:t>
            </a:r>
            <a:r>
              <a:rPr lang="zh-CN" altLang="zh-CN" dirty="0">
                <a:ea typeface="宋体" pitchFamily="2" charset="-122"/>
              </a:rPr>
              <a:t>折半插入排序</a:t>
            </a:r>
            <a:r>
              <a:rPr lang="zh-CN" altLang="zh-CN" dirty="0">
                <a:ea typeface="宋体" pitchFamily="2" charset="-122"/>
              </a:rPr>
              <a:t>、</a:t>
            </a:r>
            <a:r>
              <a:rPr lang="en-US" altLang="zh-CN" dirty="0">
                <a:ea typeface="宋体" pitchFamily="2" charset="-122"/>
              </a:rPr>
              <a:t>Shell</a:t>
            </a:r>
            <a:r>
              <a:rPr lang="zh-CN" altLang="zh-CN" dirty="0">
                <a:ea typeface="宋体" pitchFamily="2" charset="-122"/>
              </a:rPr>
              <a:t>排序</a:t>
            </a:r>
            <a:endParaRPr lang="en-US" altLang="zh-CN" sz="12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归并排序</a:t>
            </a:r>
            <a:endParaRPr lang="en-US" altLang="zh-CN" sz="12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桶式排序</a:t>
            </a:r>
            <a:endParaRPr lang="en-US" altLang="zh-CN" sz="21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基数排序</a:t>
            </a:r>
            <a:endParaRPr lang="en-US" altLang="zh-CN" sz="2100" b="1" dirty="0">
              <a:ea typeface="宋体" pitchFamily="2" charset="-122"/>
            </a:endParaRPr>
          </a:p>
        </p:txBody>
      </p:sp>
    </p:spTree>
    <p:extLst>
      <p:ext uri="{BB962C8B-B14F-4D97-AF65-F5344CB8AC3E}">
        <p14:creationId xmlns:p14="http://schemas.microsoft.com/office/powerpoint/2010/main" val="38398914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shkstart\Desktop\QQ截图20131127022959.png"/>
          <p:cNvPicPr>
            <a:picLocks noChangeAspect="1" noChangeArrowheads="1"/>
          </p:cNvPicPr>
          <p:nvPr/>
        </p:nvPicPr>
        <p:blipFill rotWithShape="1">
          <a:blip r:embed="rId2">
            <a:extLst>
              <a:ext uri="{28A0092B-C50C-407E-A947-70E740481C1C}">
                <a14:useLocalDpi xmlns:a14="http://schemas.microsoft.com/office/drawing/2010/main" val="0"/>
              </a:ext>
            </a:extLst>
          </a:blip>
          <a:srcRect l="4131" t="7917" r="5778" b="5260"/>
          <a:stretch/>
        </p:blipFill>
        <p:spPr bwMode="auto">
          <a:xfrm>
            <a:off x="1623317" y="642631"/>
            <a:ext cx="5977756" cy="416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8230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shkstart\Desktop\QQ截图20131127023310.png"/>
          <p:cNvPicPr>
            <a:picLocks noChangeAspect="1" noChangeArrowheads="1"/>
          </p:cNvPicPr>
          <p:nvPr/>
        </p:nvPicPr>
        <p:blipFill rotWithShape="1">
          <a:blip r:embed="rId2">
            <a:extLst>
              <a:ext uri="{28A0092B-C50C-407E-A947-70E740481C1C}">
                <a14:useLocalDpi xmlns:a14="http://schemas.microsoft.com/office/drawing/2010/main" val="0"/>
              </a:ext>
            </a:extLst>
          </a:blip>
          <a:srcRect l="7352" t="6158" r="9645" b="8415"/>
          <a:stretch/>
        </p:blipFill>
        <p:spPr bwMode="auto">
          <a:xfrm>
            <a:off x="1745775" y="491503"/>
            <a:ext cx="5670630" cy="42091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11157" y="4197467"/>
            <a:ext cx="1836941" cy="369332"/>
          </a:xfrm>
          <a:prstGeom prst="rect">
            <a:avLst/>
          </a:prstGeom>
          <a:noFill/>
        </p:spPr>
        <p:txBody>
          <a:bodyPr wrap="square" rtlCol="0">
            <a:spAutoFit/>
          </a:bodyPr>
          <a:lstStyle/>
          <a:p>
            <a:r>
              <a:rPr lang="en-US" altLang="zh-CN" b="1" dirty="0"/>
              <a:t>InsertSort.java</a:t>
            </a:r>
            <a:endParaRPr lang="zh-CN" altLang="en-US" b="1" dirty="0"/>
          </a:p>
        </p:txBody>
      </p:sp>
    </p:spTree>
    <p:extLst>
      <p:ext uri="{BB962C8B-B14F-4D97-AF65-F5344CB8AC3E}">
        <p14:creationId xmlns:p14="http://schemas.microsoft.com/office/powerpoint/2010/main" val="24523532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8511" y="1306749"/>
            <a:ext cx="7366571" cy="2700739"/>
          </a:xfrm>
          <a:prstGeom prst="rect">
            <a:avLst/>
          </a:prstGeom>
          <a:noFill/>
        </p:spPr>
        <p:txBody>
          <a:bodyPr wrap="square" rtlCol="0">
            <a:spAutoFit/>
          </a:bodyPr>
          <a:lstStyle/>
          <a:p>
            <a:pPr>
              <a:lnSpc>
                <a:spcPct val="150000"/>
              </a:lnSpc>
            </a:pPr>
            <a:r>
              <a:rPr lang="zh-CN" altLang="en-US" b="1" dirty="0">
                <a:ea typeface="宋体" panose="02010600030101010101" pitchFamily="2" charset="-122"/>
              </a:rPr>
              <a:t>算法的时间效率：</a:t>
            </a:r>
            <a:r>
              <a:rPr lang="zh-CN" altLang="en-US" dirty="0">
                <a:ea typeface="宋体" panose="02010600030101010101" pitchFamily="2" charset="-122"/>
              </a:rPr>
              <a:t>在最坏的情况下，所有元素的比较次数总和为（</a:t>
            </a:r>
            <a:r>
              <a:rPr lang="en-US" altLang="zh-CN" dirty="0">
                <a:ea typeface="宋体" panose="02010600030101010101" pitchFamily="2" charset="-122"/>
              </a:rPr>
              <a:t>0+1+2+…+n-1</a:t>
            </a:r>
            <a:r>
              <a:rPr lang="zh-CN" altLang="en-US" dirty="0">
                <a:ea typeface="宋体" panose="02010600030101010101" pitchFamily="2" charset="-122"/>
              </a:rPr>
              <a:t>）</a:t>
            </a:r>
            <a:r>
              <a:rPr lang="en-US" altLang="zh-CN" dirty="0">
                <a:ea typeface="宋体" panose="02010600030101010101" pitchFamily="2" charset="-122"/>
              </a:rPr>
              <a:t>=               </a:t>
            </a:r>
            <a:r>
              <a:rPr lang="zh-CN" altLang="en-US" dirty="0">
                <a:ea typeface="宋体" panose="02010600030101010101" pitchFamily="2" charset="-122"/>
              </a:rPr>
              <a:t>；在其他情况下，也要考虑移动元素的次数，故时间复杂度为</a:t>
            </a:r>
            <a:endParaRPr lang="en-US" altLang="zh-CN" dirty="0">
              <a:ea typeface="宋体" panose="02010600030101010101" pitchFamily="2" charset="-122"/>
            </a:endParaRPr>
          </a:p>
          <a:p>
            <a:pPr>
              <a:lnSpc>
                <a:spcPct val="150000"/>
              </a:lnSpc>
            </a:pPr>
            <a:r>
              <a:rPr lang="zh-CN" altLang="en-US" b="1" dirty="0">
                <a:ea typeface="宋体" panose="02010600030101010101" pitchFamily="2" charset="-122"/>
              </a:rPr>
              <a:t>算法的空间效率：</a:t>
            </a:r>
            <a:r>
              <a:rPr lang="zh-CN" altLang="en-US" dirty="0">
                <a:ea typeface="宋体" panose="02010600030101010101" pitchFamily="2" charset="-122"/>
              </a:rPr>
              <a:t>空间效率很高，只需要一个附加程序单元用于交换，其空间效率</a:t>
            </a:r>
            <a:r>
              <a:rPr lang="zh-CN" altLang="en-US" dirty="0">
                <a:ea typeface="宋体" panose="02010600030101010101" pitchFamily="2" charset="-122"/>
              </a:rPr>
              <a:t>为</a:t>
            </a:r>
            <a:endParaRPr lang="en-US" altLang="zh-CN" dirty="0">
              <a:ea typeface="宋体" panose="02010600030101010101" pitchFamily="2" charset="-122"/>
            </a:endParaRPr>
          </a:p>
          <a:p>
            <a:pPr>
              <a:lnSpc>
                <a:spcPct val="150000"/>
              </a:lnSpc>
              <a:spcBef>
                <a:spcPts val="900"/>
              </a:spcBef>
            </a:pPr>
            <a:r>
              <a:rPr lang="zh-CN" altLang="en-US" b="1" dirty="0">
                <a:ea typeface="宋体" panose="02010600030101010101" pitchFamily="2" charset="-122"/>
              </a:rPr>
              <a:t>算法的稳定性：稳定</a:t>
            </a:r>
            <a:endParaRPr lang="zh-CN" altLang="en-US" b="1" dirty="0">
              <a:ea typeface="宋体" panose="02010600030101010101" pitchFamily="2" charset="-122"/>
            </a:endParaRPr>
          </a:p>
        </p:txBody>
      </p:sp>
      <p:sp>
        <p:nvSpPr>
          <p:cNvPr id="3" name="TextBox 2"/>
          <p:cNvSpPr txBox="1"/>
          <p:nvPr/>
        </p:nvSpPr>
        <p:spPr>
          <a:xfrm>
            <a:off x="3221850" y="699483"/>
            <a:ext cx="3446078"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直接插入排序效率分析</a:t>
            </a:r>
            <a:endParaRPr lang="zh-CN" altLang="en-US" sz="2400" b="1" dirty="0">
              <a:latin typeface="宋体" panose="02010600030101010101" pitchFamily="2" charset="-122"/>
              <a:ea typeface="宋体" panose="02010600030101010101" pitchFamily="2" charset="-122"/>
            </a:endParaRPr>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3063" y="1825940"/>
            <a:ext cx="635794" cy="30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2515" y="2261305"/>
            <a:ext cx="635794" cy="30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44" y="3055169"/>
            <a:ext cx="507206"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48555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374670" y="465516"/>
            <a:ext cx="2913113" cy="594066"/>
          </a:xfrm>
          <a:noFill/>
        </p:spPr>
        <p:txBody>
          <a:bodyPr>
            <a:normAutofit fontScale="90000"/>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1547665" y="1167594"/>
            <a:ext cx="6300308" cy="3831818"/>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100" b="1" dirty="0">
                <a:ea typeface="宋体" pitchFamily="2" charset="-122"/>
              </a:rPr>
              <a:t>选择排序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直接选择排序、堆</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交换排序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冒泡排序、快速</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插入</a:t>
            </a:r>
            <a:r>
              <a:rPr lang="zh-CN" altLang="en-US" sz="2100" b="1" dirty="0">
                <a:ea typeface="宋体" pitchFamily="2" charset="-122"/>
              </a:rPr>
              <a:t>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直接插入排序、</a:t>
            </a:r>
            <a:r>
              <a:rPr lang="zh-CN" altLang="zh-CN" b="1" dirty="0">
                <a:solidFill>
                  <a:srgbClr val="FF0000"/>
                </a:solidFill>
                <a:ea typeface="宋体" pitchFamily="2" charset="-122"/>
              </a:rPr>
              <a:t>折半插入排序</a:t>
            </a:r>
            <a:r>
              <a:rPr lang="zh-CN" altLang="zh-CN" dirty="0">
                <a:ea typeface="宋体" pitchFamily="2" charset="-122"/>
              </a:rPr>
              <a:t>、</a:t>
            </a:r>
            <a:r>
              <a:rPr lang="en-US" altLang="zh-CN" dirty="0">
                <a:ea typeface="宋体" pitchFamily="2" charset="-122"/>
              </a:rPr>
              <a:t>Shell</a:t>
            </a:r>
            <a:r>
              <a:rPr lang="zh-CN" altLang="zh-CN" dirty="0">
                <a:ea typeface="宋体" pitchFamily="2" charset="-122"/>
              </a:rPr>
              <a:t>排序</a:t>
            </a:r>
            <a:endParaRPr lang="en-US" altLang="zh-CN" sz="12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归并排序</a:t>
            </a:r>
            <a:endParaRPr lang="en-US" altLang="zh-CN" sz="12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桶式排序</a:t>
            </a:r>
            <a:endParaRPr lang="en-US" altLang="zh-CN" sz="21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基数排序</a:t>
            </a:r>
            <a:endParaRPr lang="en-US" altLang="zh-CN" sz="2100" b="1" dirty="0">
              <a:ea typeface="宋体" pitchFamily="2" charset="-122"/>
            </a:endParaRPr>
          </a:p>
        </p:txBody>
      </p:sp>
    </p:spTree>
    <p:extLst>
      <p:ext uri="{BB962C8B-B14F-4D97-AF65-F5344CB8AC3E}">
        <p14:creationId xmlns:p14="http://schemas.microsoft.com/office/powerpoint/2010/main" val="128205215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60689" y="681540"/>
            <a:ext cx="2623479"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折半插入排序</a:t>
            </a:r>
            <a:endParaRPr lang="zh-CN" altLang="en-US" sz="2400" b="1" dirty="0">
              <a:latin typeface="宋体" panose="02010600030101010101" pitchFamily="2" charset="-122"/>
              <a:ea typeface="宋体" panose="02010600030101010101" pitchFamily="2" charset="-122"/>
            </a:endParaRPr>
          </a:p>
        </p:txBody>
      </p:sp>
      <p:sp>
        <p:nvSpPr>
          <p:cNvPr id="3" name="TextBox 2"/>
          <p:cNvSpPr txBox="1"/>
          <p:nvPr/>
        </p:nvSpPr>
        <p:spPr>
          <a:xfrm>
            <a:off x="934947" y="1288248"/>
            <a:ext cx="7500135" cy="2477601"/>
          </a:xfrm>
          <a:prstGeom prst="rect">
            <a:avLst/>
          </a:prstGeom>
          <a:noFill/>
        </p:spPr>
        <p:txBody>
          <a:bodyPr wrap="square" rtlCol="0">
            <a:spAutoFit/>
          </a:bodyPr>
          <a:lstStyle/>
          <a:p>
            <a:pPr marL="257175" indent="-257175">
              <a:lnSpc>
                <a:spcPts val="2400"/>
              </a:lnSpc>
              <a:buFont typeface="Wingdings" panose="05000000000000000000" pitchFamily="2" charset="2"/>
              <a:buChar char="l"/>
            </a:pPr>
            <a:r>
              <a:rPr lang="zh-CN" altLang="en-US" dirty="0">
                <a:ea typeface="宋体" panose="02010600030101010101" pitchFamily="2" charset="-122"/>
              </a:rPr>
              <a:t>折半插入排序是对直接插入排序的简单改进。</a:t>
            </a:r>
            <a:endParaRPr lang="en-US" altLang="zh-CN" dirty="0">
              <a:ea typeface="宋体" panose="02010600030101010101" pitchFamily="2" charset="-122"/>
            </a:endParaRPr>
          </a:p>
          <a:p>
            <a:pPr marL="257175" indent="-257175">
              <a:lnSpc>
                <a:spcPts val="2400"/>
              </a:lnSpc>
              <a:spcBef>
                <a:spcPts val="900"/>
              </a:spcBef>
              <a:buFont typeface="Wingdings" panose="05000000000000000000" pitchFamily="2" charset="2"/>
              <a:buChar char="l"/>
            </a:pPr>
            <a:r>
              <a:rPr lang="zh-CN" altLang="en-US" dirty="0">
                <a:ea typeface="宋体" panose="02010600030101010101" pitchFamily="2" charset="-122"/>
              </a:rPr>
              <a:t>此处介绍的折半插入，其实就是通过不断地折半来快速确定第</a:t>
            </a:r>
            <a:r>
              <a:rPr lang="en-US" altLang="zh-CN" dirty="0" err="1">
                <a:ea typeface="宋体" panose="02010600030101010101" pitchFamily="2" charset="-122"/>
              </a:rPr>
              <a:t>i</a:t>
            </a:r>
            <a:r>
              <a:rPr lang="zh-CN" altLang="en-US" dirty="0">
                <a:ea typeface="宋体" panose="02010600030101010101" pitchFamily="2" charset="-122"/>
              </a:rPr>
              <a:t>个元素的插入位置，这实际上是一种查找算法：折半查找。</a:t>
            </a:r>
            <a:r>
              <a:rPr lang="en-US" altLang="zh-CN" dirty="0">
                <a:ea typeface="宋体" panose="02010600030101010101" pitchFamily="2" charset="-122"/>
              </a:rPr>
              <a:t>Java</a:t>
            </a:r>
            <a:r>
              <a:rPr lang="zh-CN" altLang="en-US" dirty="0">
                <a:ea typeface="宋体" panose="02010600030101010101" pitchFamily="2" charset="-122"/>
              </a:rPr>
              <a:t>的</a:t>
            </a:r>
            <a:r>
              <a:rPr lang="en-US" altLang="zh-CN" dirty="0">
                <a:ea typeface="宋体" panose="02010600030101010101" pitchFamily="2" charset="-122"/>
              </a:rPr>
              <a:t>Arrays</a:t>
            </a:r>
            <a:r>
              <a:rPr lang="zh-CN" altLang="en-US" dirty="0">
                <a:ea typeface="宋体" panose="02010600030101010101" pitchFamily="2" charset="-122"/>
              </a:rPr>
              <a:t>类里的</a:t>
            </a:r>
            <a:r>
              <a:rPr lang="en-US" altLang="zh-CN" dirty="0" err="1">
                <a:ea typeface="宋体" panose="02010600030101010101" pitchFamily="2" charset="-122"/>
              </a:rPr>
              <a:t>binarySearch</a:t>
            </a:r>
            <a:r>
              <a:rPr lang="en-US" altLang="zh-CN" dirty="0">
                <a:ea typeface="宋体" panose="02010600030101010101" pitchFamily="2" charset="-122"/>
              </a:rPr>
              <a:t>()</a:t>
            </a:r>
            <a:r>
              <a:rPr lang="zh-CN" altLang="en-US" dirty="0">
                <a:ea typeface="宋体" panose="02010600030101010101" pitchFamily="2" charset="-122"/>
              </a:rPr>
              <a:t>方法，就是折半</a:t>
            </a:r>
            <a:r>
              <a:rPr lang="zh-CN" altLang="en-US" dirty="0">
                <a:ea typeface="宋体" panose="02010600030101010101" pitchFamily="2" charset="-122"/>
              </a:rPr>
              <a:t>查找的实现，</a:t>
            </a:r>
            <a:r>
              <a:rPr lang="zh-CN" altLang="en-US" dirty="0">
                <a:ea typeface="宋体" panose="02010600030101010101" pitchFamily="2" charset="-122"/>
              </a:rPr>
              <a:t>用于从指定数组中查找指定元素</a:t>
            </a:r>
            <a:r>
              <a:rPr lang="zh-CN" altLang="en-US" dirty="0">
                <a:ea typeface="宋体" panose="02010600030101010101" pitchFamily="2" charset="-122"/>
              </a:rPr>
              <a:t>，前提</a:t>
            </a:r>
            <a:r>
              <a:rPr lang="zh-CN" altLang="en-US" dirty="0">
                <a:ea typeface="宋体" panose="02010600030101010101" pitchFamily="2" charset="-122"/>
              </a:rPr>
              <a:t>是该数组已经处于有序状态</a:t>
            </a:r>
            <a:r>
              <a:rPr lang="zh-CN" altLang="en-US" dirty="0">
                <a:ea typeface="宋体" panose="02010600030101010101" pitchFamily="2" charset="-122"/>
              </a:rPr>
              <a:t>。</a:t>
            </a:r>
            <a:endParaRPr lang="en-US" altLang="zh-CN" dirty="0">
              <a:ea typeface="宋体" panose="02010600030101010101" pitchFamily="2" charset="-122"/>
            </a:endParaRPr>
          </a:p>
          <a:p>
            <a:pPr marL="257175" indent="-257175">
              <a:lnSpc>
                <a:spcPts val="2400"/>
              </a:lnSpc>
              <a:spcBef>
                <a:spcPts val="900"/>
              </a:spcBef>
              <a:buFont typeface="Wingdings" panose="05000000000000000000" pitchFamily="2" charset="2"/>
              <a:buChar char="l"/>
            </a:pPr>
            <a:r>
              <a:rPr lang="zh-CN" altLang="en-US" dirty="0">
                <a:ea typeface="宋体" panose="02010600030101010101" pitchFamily="2" charset="-122"/>
              </a:rPr>
              <a:t>与直接插入排序的效果相同，只是更快了一些，因为折半插入排序可以更快地确定第</a:t>
            </a:r>
            <a:r>
              <a:rPr lang="en-US" altLang="zh-CN" dirty="0" err="1">
                <a:ea typeface="宋体" panose="02010600030101010101" pitchFamily="2" charset="-122"/>
              </a:rPr>
              <a:t>i</a:t>
            </a:r>
            <a:r>
              <a:rPr lang="zh-CN" altLang="en-US" dirty="0">
                <a:ea typeface="宋体" panose="02010600030101010101" pitchFamily="2" charset="-122"/>
              </a:rPr>
              <a:t>个元素的插入位置</a:t>
            </a:r>
            <a:endParaRPr lang="zh-CN" altLang="en-US" dirty="0">
              <a:ea typeface="宋体" panose="02010600030101010101" pitchFamily="2" charset="-122"/>
            </a:endParaRPr>
          </a:p>
        </p:txBody>
      </p:sp>
      <p:sp>
        <p:nvSpPr>
          <p:cNvPr id="4" name="TextBox 3"/>
          <p:cNvSpPr txBox="1"/>
          <p:nvPr/>
        </p:nvSpPr>
        <p:spPr>
          <a:xfrm>
            <a:off x="5058054" y="4191930"/>
            <a:ext cx="2801676" cy="369332"/>
          </a:xfrm>
          <a:prstGeom prst="rect">
            <a:avLst/>
          </a:prstGeom>
          <a:noFill/>
        </p:spPr>
        <p:txBody>
          <a:bodyPr wrap="square" rtlCol="0">
            <a:spAutoFit/>
          </a:bodyPr>
          <a:lstStyle/>
          <a:p>
            <a:r>
              <a:rPr lang="en-US" altLang="zh-CN" b="1" dirty="0"/>
              <a:t>BinaryInsertSort.java</a:t>
            </a:r>
            <a:endParaRPr lang="zh-CN" altLang="en-US" b="1" dirty="0"/>
          </a:p>
        </p:txBody>
      </p:sp>
    </p:spTree>
    <p:extLst>
      <p:ext uri="{BB962C8B-B14F-4D97-AF65-F5344CB8AC3E}">
        <p14:creationId xmlns:p14="http://schemas.microsoft.com/office/powerpoint/2010/main" val="14806382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189737" y="573528"/>
            <a:ext cx="2882290" cy="594066"/>
          </a:xfrm>
          <a:noFill/>
        </p:spPr>
        <p:txBody>
          <a:bodyPr>
            <a:normAutofit fontScale="90000"/>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1547665" y="1167594"/>
            <a:ext cx="6300308" cy="3831818"/>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100" b="1" dirty="0">
                <a:ea typeface="宋体" pitchFamily="2" charset="-122"/>
              </a:rPr>
              <a:t>选择排序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直接选择排序、堆</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交换排序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冒泡排序、快速</a:t>
            </a:r>
            <a:r>
              <a:rPr lang="zh-CN" altLang="en-US" dirty="0">
                <a:ea typeface="宋体" pitchFamily="2" charset="-122"/>
              </a:rPr>
              <a:t>排序</a:t>
            </a:r>
            <a:endParaRPr lang="en-US" altLang="zh-CN" sz="2100"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插入</a:t>
            </a:r>
            <a:r>
              <a:rPr lang="zh-CN" altLang="en-US" sz="2100" b="1" dirty="0">
                <a:ea typeface="宋体" pitchFamily="2" charset="-122"/>
              </a:rPr>
              <a:t>排序</a:t>
            </a:r>
            <a:endParaRPr lang="en-US" altLang="zh-CN" sz="2100" b="1" dirty="0">
              <a:ea typeface="宋体" pitchFamily="2" charset="-122"/>
            </a:endParaRPr>
          </a:p>
          <a:p>
            <a:pPr marL="685800" lvl="1" indent="-342900">
              <a:buFont typeface="Wingdings" pitchFamily="2" charset="2"/>
              <a:buChar char="Ø"/>
            </a:pPr>
            <a:r>
              <a:rPr lang="zh-CN" altLang="en-US" dirty="0">
                <a:ea typeface="宋体" pitchFamily="2" charset="-122"/>
              </a:rPr>
              <a:t>直接插入排序、</a:t>
            </a:r>
            <a:r>
              <a:rPr lang="zh-CN" altLang="zh-CN" dirty="0">
                <a:ea typeface="宋体" pitchFamily="2" charset="-122"/>
              </a:rPr>
              <a:t>折半插入排序</a:t>
            </a:r>
            <a:r>
              <a:rPr lang="zh-CN" altLang="zh-CN" dirty="0">
                <a:ea typeface="宋体" pitchFamily="2" charset="-122"/>
              </a:rPr>
              <a:t>、</a:t>
            </a:r>
            <a:r>
              <a:rPr lang="en-US" altLang="zh-CN" b="1" dirty="0">
                <a:solidFill>
                  <a:srgbClr val="FF0000"/>
                </a:solidFill>
                <a:ea typeface="宋体" pitchFamily="2" charset="-122"/>
              </a:rPr>
              <a:t>Shell</a:t>
            </a:r>
            <a:r>
              <a:rPr lang="zh-CN" altLang="zh-CN" b="1" dirty="0">
                <a:solidFill>
                  <a:srgbClr val="FF0000"/>
                </a:solidFill>
                <a:ea typeface="宋体" pitchFamily="2" charset="-122"/>
              </a:rPr>
              <a:t>排序</a:t>
            </a:r>
            <a:endParaRPr lang="en-US" altLang="zh-CN" sz="1200" b="1" dirty="0">
              <a:solidFill>
                <a:srgbClr val="FF0000"/>
              </a:solidFill>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归并排序</a:t>
            </a:r>
            <a:endParaRPr lang="en-US" altLang="zh-CN" sz="12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桶式排序</a:t>
            </a:r>
            <a:endParaRPr lang="en-US" altLang="zh-CN" sz="2100" b="1" dirty="0">
              <a:ea typeface="宋体" pitchFamily="2" charset="-122"/>
            </a:endParaRPr>
          </a:p>
          <a:p>
            <a:pPr marL="342900" indent="-342900">
              <a:lnSpc>
                <a:spcPct val="150000"/>
              </a:lnSpc>
              <a:buFont typeface="Wingdings" pitchFamily="2" charset="2"/>
              <a:buChar char="l"/>
            </a:pPr>
            <a:r>
              <a:rPr lang="zh-CN" altLang="en-US" sz="2100" b="1" dirty="0">
                <a:ea typeface="宋体" pitchFamily="2" charset="-122"/>
              </a:rPr>
              <a:t>基数排序</a:t>
            </a:r>
            <a:endParaRPr lang="en-US" altLang="zh-CN" sz="2100" b="1" dirty="0">
              <a:ea typeface="宋体" pitchFamily="2" charset="-122"/>
            </a:endParaRPr>
          </a:p>
        </p:txBody>
      </p:sp>
    </p:spTree>
    <p:extLst>
      <p:ext uri="{BB962C8B-B14F-4D97-AF65-F5344CB8AC3E}">
        <p14:creationId xmlns:p14="http://schemas.microsoft.com/office/powerpoint/2010/main" val="24616844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shkstart\Desktop\QQ截图20131127024720.png"/>
          <p:cNvPicPr>
            <a:picLocks noChangeAspect="1" noChangeArrowheads="1"/>
          </p:cNvPicPr>
          <p:nvPr/>
        </p:nvPicPr>
        <p:blipFill rotWithShape="1">
          <a:blip r:embed="rId2">
            <a:extLst>
              <a:ext uri="{28A0092B-C50C-407E-A947-70E740481C1C}">
                <a14:useLocalDpi xmlns:a14="http://schemas.microsoft.com/office/drawing/2010/main" val="0"/>
              </a:ext>
            </a:extLst>
          </a:blip>
          <a:srcRect l="7330" t="6802" r="6318" b="22937"/>
          <a:stretch/>
        </p:blipFill>
        <p:spPr bwMode="auto">
          <a:xfrm>
            <a:off x="1294544" y="574311"/>
            <a:ext cx="6843232" cy="403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5382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descr="C:\Users\shkstart\Desktop\QQ截图20131127025000.png"/>
          <p:cNvPicPr>
            <a:picLocks noChangeAspect="1" noChangeArrowheads="1"/>
          </p:cNvPicPr>
          <p:nvPr/>
        </p:nvPicPr>
        <p:blipFill rotWithShape="1">
          <a:blip r:embed="rId2">
            <a:extLst>
              <a:ext uri="{28A0092B-C50C-407E-A947-70E740481C1C}">
                <a14:useLocalDpi xmlns:a14="http://schemas.microsoft.com/office/drawing/2010/main" val="0"/>
              </a:ext>
            </a:extLst>
          </a:blip>
          <a:srcRect l="4616" t="6803" r="8045" b="6803"/>
          <a:stretch/>
        </p:blipFill>
        <p:spPr bwMode="auto">
          <a:xfrm>
            <a:off x="1175464" y="578417"/>
            <a:ext cx="5832648" cy="41850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155049" y="4035878"/>
            <a:ext cx="1773194" cy="369332"/>
          </a:xfrm>
          <a:prstGeom prst="rect">
            <a:avLst/>
          </a:prstGeom>
          <a:noFill/>
        </p:spPr>
        <p:txBody>
          <a:bodyPr wrap="square" rtlCol="0">
            <a:spAutoFit/>
          </a:bodyPr>
          <a:lstStyle/>
          <a:p>
            <a:r>
              <a:rPr lang="en-US" altLang="zh-CN" b="1" dirty="0"/>
              <a:t>ShellSort.java</a:t>
            </a:r>
            <a:endParaRPr lang="zh-CN" altLang="en-US" b="1" dirty="0"/>
          </a:p>
        </p:txBody>
      </p:sp>
    </p:spTree>
    <p:extLst>
      <p:ext uri="{BB962C8B-B14F-4D97-AF65-F5344CB8AC3E}">
        <p14:creationId xmlns:p14="http://schemas.microsoft.com/office/powerpoint/2010/main" val="31800395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5640" y="1306749"/>
            <a:ext cx="6924782" cy="1869743"/>
          </a:xfrm>
          <a:prstGeom prst="rect">
            <a:avLst/>
          </a:prstGeom>
          <a:noFill/>
        </p:spPr>
        <p:txBody>
          <a:bodyPr wrap="square" rtlCol="0">
            <a:spAutoFit/>
          </a:bodyPr>
          <a:lstStyle/>
          <a:p>
            <a:pPr>
              <a:lnSpc>
                <a:spcPct val="150000"/>
              </a:lnSpc>
            </a:pPr>
            <a:r>
              <a:rPr lang="zh-CN" altLang="en-US" b="1" dirty="0">
                <a:ea typeface="宋体" panose="02010600030101010101" pitchFamily="2" charset="-122"/>
              </a:rPr>
              <a:t>算法的时间效率：</a:t>
            </a:r>
            <a:r>
              <a:rPr lang="zh-CN" altLang="en-US" dirty="0">
                <a:ea typeface="宋体" panose="02010600030101010101" pitchFamily="2" charset="-122"/>
              </a:rPr>
              <a:t>开销估计</a:t>
            </a:r>
            <a:r>
              <a:rPr lang="zh-CN" altLang="en-US">
                <a:ea typeface="宋体" panose="02010600030101010101" pitchFamily="2" charset="-122"/>
              </a:rPr>
              <a:t>在                                 </a:t>
            </a:r>
            <a:r>
              <a:rPr lang="zh-CN" altLang="en-US" smtClean="0">
                <a:ea typeface="宋体" panose="02010600030101010101" pitchFamily="2" charset="-122"/>
              </a:rPr>
              <a:t>之间</a:t>
            </a:r>
            <a:endParaRPr lang="en-US" altLang="zh-CN" dirty="0">
              <a:ea typeface="宋体" panose="02010600030101010101" pitchFamily="2" charset="-122"/>
            </a:endParaRPr>
          </a:p>
          <a:p>
            <a:pPr>
              <a:lnSpc>
                <a:spcPct val="150000"/>
              </a:lnSpc>
            </a:pPr>
            <a:r>
              <a:rPr lang="zh-CN" altLang="en-US" b="1" dirty="0">
                <a:ea typeface="宋体" panose="02010600030101010101" pitchFamily="2" charset="-122"/>
              </a:rPr>
              <a:t>算法的空间效率：</a:t>
            </a:r>
            <a:r>
              <a:rPr lang="zh-CN" altLang="en-US" dirty="0">
                <a:ea typeface="宋体" panose="02010600030101010101" pitchFamily="2" charset="-122"/>
              </a:rPr>
              <a:t>空间效率很高，只需要一个附加程序单元用于交换，其空间效率</a:t>
            </a:r>
            <a:r>
              <a:rPr lang="zh-CN" altLang="en-US" dirty="0">
                <a:ea typeface="宋体" panose="02010600030101010101" pitchFamily="2" charset="-122"/>
              </a:rPr>
              <a:t>为</a:t>
            </a:r>
            <a:endParaRPr lang="en-US" altLang="zh-CN" dirty="0">
              <a:ea typeface="宋体" panose="02010600030101010101" pitchFamily="2" charset="-122"/>
            </a:endParaRPr>
          </a:p>
          <a:p>
            <a:pPr>
              <a:lnSpc>
                <a:spcPct val="150000"/>
              </a:lnSpc>
              <a:spcBef>
                <a:spcPts val="900"/>
              </a:spcBef>
            </a:pPr>
            <a:r>
              <a:rPr lang="zh-CN" altLang="en-US" b="1" dirty="0">
                <a:ea typeface="宋体" panose="02010600030101010101" pitchFamily="2" charset="-122"/>
              </a:rPr>
              <a:t>算法的稳定性：不稳定 </a:t>
            </a:r>
            <a:endParaRPr lang="zh-CN" altLang="en-US" b="1" dirty="0">
              <a:ea typeface="宋体" panose="02010600030101010101" pitchFamily="2" charset="-122"/>
            </a:endParaRPr>
          </a:p>
        </p:txBody>
      </p:sp>
      <p:sp>
        <p:nvSpPr>
          <p:cNvPr id="3" name="TextBox 2"/>
          <p:cNvSpPr txBox="1"/>
          <p:nvPr/>
        </p:nvSpPr>
        <p:spPr>
          <a:xfrm>
            <a:off x="3460689" y="681540"/>
            <a:ext cx="3217545" cy="461665"/>
          </a:xfrm>
          <a:prstGeom prst="rect">
            <a:avLst/>
          </a:prstGeom>
          <a:noFill/>
        </p:spPr>
        <p:txBody>
          <a:bodyPr wrap="square" rtlCol="0">
            <a:spAutoFit/>
          </a:bodyPr>
          <a:lstStyle/>
          <a:p>
            <a:r>
              <a:rPr lang="en-US" altLang="zh-CN" sz="2400" b="1" dirty="0">
                <a:ea typeface="宋体" panose="02010600030101010101" pitchFamily="2" charset="-122"/>
              </a:rPr>
              <a:t>Shell</a:t>
            </a:r>
            <a:r>
              <a:rPr lang="zh-CN" altLang="en-US" sz="2400" b="1" dirty="0">
                <a:ea typeface="宋体" panose="02010600030101010101" pitchFamily="2" charset="-122"/>
              </a:rPr>
              <a:t>排序效率分析</a:t>
            </a:r>
            <a:endParaRPr lang="zh-CN" altLang="en-US" sz="2400" b="1" dirty="0">
              <a:ea typeface="宋体" panose="02010600030101010101" pitchFamily="2" charset="-122"/>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590" y="2230078"/>
            <a:ext cx="507206"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782" y="1424151"/>
            <a:ext cx="1850231"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38510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350"/>
        </a:defPPr>
      </a:lstStyle>
      <a:style>
        <a:lnRef idx="0">
          <a:schemeClr val="accent1"/>
        </a:lnRef>
        <a:fillRef idx="3">
          <a:schemeClr val="accent1"/>
        </a:fillRef>
        <a:effectRef idx="3">
          <a:schemeClr val="accent1"/>
        </a:effectRef>
        <a:fontRef idx="minor">
          <a:schemeClr val="lt1"/>
        </a:fontRef>
      </a:style>
    </a:spDef>
    <a:lnDef>
      <a:spPr>
        <a:ln w="2540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2121</Words>
  <Application>Microsoft Office PowerPoint</Application>
  <PresentationFormat>全屏显示(16:9)</PresentationFormat>
  <Paragraphs>271</Paragraphs>
  <Slides>131</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131</vt:i4>
      </vt:variant>
    </vt:vector>
  </HeadingPairs>
  <TitlesOfParts>
    <vt:vector size="141" baseType="lpstr">
      <vt:lpstr>Arial Unicode MS</vt:lpstr>
      <vt:lpstr>楷体</vt:lpstr>
      <vt:lpstr>宋体</vt:lpstr>
      <vt:lpstr>微软雅黑</vt:lpstr>
      <vt:lpstr>Arial</vt:lpstr>
      <vt:lpstr>Calibri</vt:lpstr>
      <vt:lpstr>Courier New</vt:lpstr>
      <vt:lpstr>Times New Roman</vt:lpstr>
      <vt:lpstr>Wingdings</vt:lpstr>
      <vt:lpstr>Office 主题</vt:lpstr>
      <vt:lpstr>附录： 排序算法 </vt:lpstr>
      <vt:lpstr>PowerPoint 演示文稿</vt:lpstr>
      <vt:lpstr>PowerPoint 演示文稿</vt:lpstr>
      <vt:lpstr>PowerPoint 演示文稿</vt:lpstr>
      <vt:lpstr>常用的内部排序</vt:lpstr>
      <vt:lpstr>常用的内部排序</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常用的内部排序</vt:lpstr>
      <vt:lpstr>PowerPoint 演示文稿</vt:lpstr>
      <vt:lpstr>PowerPoint 演示文稿</vt:lpstr>
      <vt:lpstr>PowerPoint 演示文稿</vt:lpstr>
      <vt:lpstr>常用的内部排序</vt:lpstr>
      <vt:lpstr>PowerPoint 演示文稿</vt:lpstr>
      <vt:lpstr>常用的内部排序</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常用的内部排序</vt:lpstr>
      <vt:lpstr>基数排序</vt:lpstr>
      <vt:lpstr>PowerPoint 演示文稿</vt:lpstr>
      <vt:lpstr>PowerPoint 演示文稿</vt:lpstr>
      <vt:lpstr>PowerPoint 演示文稿</vt:lpstr>
      <vt:lpstr>PowerPoint 演示文稿</vt:lpstr>
      <vt:lpstr>PowerPoint 演示文稿</vt:lpstr>
      <vt:lpstr>数组排序</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12</cp:revision>
  <dcterms:created xsi:type="dcterms:W3CDTF">2018-03-01T02:03:00Z</dcterms:created>
  <dcterms:modified xsi:type="dcterms:W3CDTF">2018-11-07T09:50:30Z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